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689" r:id="rId3"/>
    <p:sldMasterId id="2147483693" r:id="rId4"/>
    <p:sldMasterId id="2147483705" r:id="rId5"/>
    <p:sldMasterId id="2147483717" r:id="rId6"/>
    <p:sldMasterId id="2147483729" r:id="rId7"/>
    <p:sldMasterId id="2147483741" r:id="rId8"/>
    <p:sldMasterId id="2147483753" r:id="rId9"/>
    <p:sldMasterId id="2147483765" r:id="rId10"/>
    <p:sldMasterId id="2147483777" r:id="rId11"/>
    <p:sldMasterId id="2147483790" r:id="rId12"/>
  </p:sldMasterIdLst>
  <p:notesMasterIdLst>
    <p:notesMasterId r:id="rId53"/>
  </p:notesMasterIdLst>
  <p:handoutMasterIdLst>
    <p:handoutMasterId r:id="rId54"/>
  </p:handoutMasterIdLst>
  <p:sldIdLst>
    <p:sldId id="1152" r:id="rId13"/>
    <p:sldId id="1153" r:id="rId14"/>
    <p:sldId id="1154" r:id="rId15"/>
    <p:sldId id="1155" r:id="rId16"/>
    <p:sldId id="1156" r:id="rId17"/>
    <p:sldId id="1166" r:id="rId18"/>
    <p:sldId id="1171" r:id="rId19"/>
    <p:sldId id="1172" r:id="rId20"/>
    <p:sldId id="1169" r:id="rId21"/>
    <p:sldId id="1167" r:id="rId22"/>
    <p:sldId id="1168" r:id="rId23"/>
    <p:sldId id="1143" r:id="rId24"/>
    <p:sldId id="1128" r:id="rId25"/>
    <p:sldId id="1151" r:id="rId26"/>
    <p:sldId id="1159" r:id="rId27"/>
    <p:sldId id="1149" r:id="rId28"/>
    <p:sldId id="1116" r:id="rId29"/>
    <p:sldId id="1133" r:id="rId30"/>
    <p:sldId id="1160" r:id="rId31"/>
    <p:sldId id="1117" r:id="rId32"/>
    <p:sldId id="1165" r:id="rId33"/>
    <p:sldId id="1146" r:id="rId34"/>
    <p:sldId id="1119" r:id="rId35"/>
    <p:sldId id="1161" r:id="rId36"/>
    <p:sldId id="1162" r:id="rId37"/>
    <p:sldId id="1157" r:id="rId38"/>
    <p:sldId id="1113" r:id="rId39"/>
    <p:sldId id="1114" r:id="rId40"/>
    <p:sldId id="1120" r:id="rId41"/>
    <p:sldId id="1121" r:id="rId42"/>
    <p:sldId id="1122" r:id="rId43"/>
    <p:sldId id="1123" r:id="rId44"/>
    <p:sldId id="1124" r:id="rId45"/>
    <p:sldId id="1125" r:id="rId46"/>
    <p:sldId id="1126" r:id="rId47"/>
    <p:sldId id="1082" r:id="rId48"/>
    <p:sldId id="1083" r:id="rId49"/>
    <p:sldId id="1084" r:id="rId50"/>
    <p:sldId id="1127" r:id="rId51"/>
    <p:sldId id="962" r:id="rId52"/>
  </p:sldIdLst>
  <p:sldSz cx="9144000" cy="6858000" type="screen4x3"/>
  <p:notesSz cx="6797675" cy="9928225"/>
  <p:defaultTextStyle>
    <a:defPPr>
      <a:defRPr lang="zh-TW"/>
    </a:defPPr>
    <a:lvl1pPr algn="ctr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標楷體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FFFF00"/>
    <a:srgbClr val="0066FF"/>
    <a:srgbClr val="3399FF"/>
    <a:srgbClr val="FF00FF"/>
    <a:srgbClr val="CCFFFF"/>
    <a:srgbClr val="99FF99"/>
    <a:srgbClr val="0066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71" autoAdjust="0"/>
    <p:restoredTop sz="98682" autoAdjust="0"/>
  </p:normalViewPr>
  <p:slideViewPr>
    <p:cSldViewPr>
      <p:cViewPr>
        <p:scale>
          <a:sx n="80" d="100"/>
          <a:sy n="80" d="100"/>
        </p:scale>
        <p:origin x="-1974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65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826" y="1"/>
            <a:ext cx="2946246" cy="49665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6E7A7A27-2502-4D2C-BA19-F98A5DC79990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977"/>
            <a:ext cx="2946247" cy="496650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826" y="9429977"/>
            <a:ext cx="2946246" cy="496650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DBD32B41-76F3-4BE3-A1E3-69AFDF7271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725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1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17165523-D500-4321-A0B0-9A4F113ECF32}" type="datetimeFigureOut">
              <a:rPr lang="zh-TW" altLang="en-US" smtClean="0"/>
              <a:pPr/>
              <a:t>2018/12/6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60" cy="49641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2" y="9430091"/>
            <a:ext cx="2945660" cy="49641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4625570D-A3D1-419D-8DD7-6407A3B1D1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5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ABD1-BE5F-4DDF-AA1B-F982CCF933D6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CABD1-BE5F-4DDF-AA1B-F982CCF933D6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3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>
              <a:latin typeface="Arial" charset="0"/>
              <a:ea typeface="新細明體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5771D-2BA7-4BA5-B526-3C04DC0AFE01}" type="slidenum">
              <a:rPr lang="zh-TW" altLang="en-US" smtClean="0">
                <a:latin typeface="Arial" charset="0"/>
                <a:ea typeface="新細明體" charset="-120"/>
                <a:cs typeface="微軟正黑體"/>
              </a:rPr>
              <a:pPr/>
              <a:t>5</a:t>
            </a:fld>
            <a:endParaRPr lang="en-US" altLang="zh-TW" smtClean="0">
              <a:latin typeface="Arial" charset="0"/>
              <a:ea typeface="新細明體" charset="-120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133412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388"/>
              </a:lnSpc>
            </a:pPr>
            <a:r>
              <a:rPr lang="zh-TW" altLang="en-US" sz="1600">
                <a:ea typeface="新細明體" pitchFamily="18" charset="-120"/>
              </a:rPr>
              <a:t>在所有開採計畫區內的地表逕流水都不會流出區外， 都由橫向排水溝導排至大型滯洪沉砂池，再導入無名溪，流向立霧溪。</a:t>
            </a:r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089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889" indent="-285726" defTabSz="919089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907" indent="-228581" defTabSz="919089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070" indent="-228581" defTabSz="919089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232" indent="-228581" defTabSz="919089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395" indent="-228581" defTabSz="91908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559" indent="-228581" defTabSz="91908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722" indent="-228581" defTabSz="91908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884" indent="-228581" defTabSz="91908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2A8FF51D-91B2-4CEA-9A5C-A1AD3B90E04D}" type="slidenum">
              <a:rPr lang="zh-TW" altLang="en-US" smtClean="0">
                <a:solidFill>
                  <a:srgbClr val="000000"/>
                </a:solidFill>
              </a:rPr>
              <a:pPr/>
              <a:t>12</a:t>
            </a:fld>
            <a:endParaRPr lang="zh-TW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12</a:t>
            </a:r>
            <a:r>
              <a:rPr lang="en-US" smtClean="0"/>
              <a:t> </a:t>
            </a:r>
            <a:r>
              <a:rPr lang="en-US" altLang="zh-TW" smtClean="0"/>
              <a:t>June</a:t>
            </a:r>
            <a:r>
              <a:rPr lang="en-US" smtClean="0"/>
              <a:t> 200</a:t>
            </a:r>
            <a:r>
              <a:rPr lang="en-US" altLang="zh-TW" smtClean="0"/>
              <a:t>8</a:t>
            </a:r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99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12437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553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512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46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187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3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761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686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134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495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1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2216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664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916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45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891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367" y="243646"/>
            <a:ext cx="8287191" cy="58512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rgbClr val="1D4496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5981562"/>
            <a:ext cx="2057400" cy="365125"/>
          </a:xfrm>
        </p:spPr>
        <p:txBody>
          <a:bodyPr/>
          <a:lstStyle>
            <a:lvl1pPr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C3B3E9A-4963-4F9A-B98B-370BE2C5124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" name="群組 16"/>
          <p:cNvGrpSpPr/>
          <p:nvPr userDrawn="1"/>
        </p:nvGrpSpPr>
        <p:grpSpPr>
          <a:xfrm>
            <a:off x="0" y="0"/>
            <a:ext cx="9144000" cy="144000"/>
            <a:chOff x="0" y="6714000"/>
            <a:chExt cx="9144000" cy="144000"/>
          </a:xfrm>
        </p:grpSpPr>
        <p:sp>
          <p:nvSpPr>
            <p:cNvPr id="18" name="矩形 17"/>
            <p:cNvSpPr/>
            <p:nvPr userDrawn="1"/>
          </p:nvSpPr>
          <p:spPr>
            <a:xfrm>
              <a:off x="0" y="6714000"/>
              <a:ext cx="4320000" cy="144000"/>
            </a:xfrm>
            <a:prstGeom prst="rect">
              <a:avLst/>
            </a:prstGeom>
            <a:solidFill>
              <a:srgbClr val="256BAA"/>
            </a:solidFill>
            <a:ln>
              <a:solidFill>
                <a:srgbClr val="256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 userDrawn="1"/>
          </p:nvSpPr>
          <p:spPr>
            <a:xfrm>
              <a:off x="4320000" y="6714000"/>
              <a:ext cx="2484000" cy="144000"/>
            </a:xfrm>
            <a:prstGeom prst="rect">
              <a:avLst/>
            </a:prstGeom>
            <a:solidFill>
              <a:srgbClr val="3697AA"/>
            </a:solidFill>
            <a:ln>
              <a:solidFill>
                <a:srgbClr val="369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6804000" y="6714000"/>
              <a:ext cx="2340000" cy="144000"/>
            </a:xfrm>
            <a:prstGeom prst="rect">
              <a:avLst/>
            </a:prstGeom>
            <a:solidFill>
              <a:srgbClr val="E5E1C4"/>
            </a:solidFill>
            <a:ln>
              <a:solidFill>
                <a:srgbClr val="E5E1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群組 23"/>
          <p:cNvGrpSpPr/>
          <p:nvPr userDrawn="1"/>
        </p:nvGrpSpPr>
        <p:grpSpPr>
          <a:xfrm>
            <a:off x="0" y="6408000"/>
            <a:ext cx="9144001" cy="450000"/>
            <a:chOff x="0" y="6408000"/>
            <a:chExt cx="9144001" cy="450000"/>
          </a:xfrm>
        </p:grpSpPr>
        <p:sp>
          <p:nvSpPr>
            <p:cNvPr id="25" name="矩形 24"/>
            <p:cNvSpPr/>
            <p:nvPr/>
          </p:nvSpPr>
          <p:spPr>
            <a:xfrm>
              <a:off x="0" y="6408000"/>
              <a:ext cx="9144000" cy="450000"/>
            </a:xfrm>
            <a:prstGeom prst="rect">
              <a:avLst/>
            </a:prstGeom>
            <a:solidFill>
              <a:srgbClr val="E5E1C4"/>
            </a:solidFill>
            <a:ln>
              <a:solidFill>
                <a:srgbClr val="E5E1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0" y="6498000"/>
              <a:ext cx="9144000" cy="360000"/>
            </a:xfrm>
            <a:prstGeom prst="rect">
              <a:avLst/>
            </a:prstGeom>
            <a:solidFill>
              <a:srgbClr val="3697AA"/>
            </a:solidFill>
            <a:ln>
              <a:solidFill>
                <a:srgbClr val="369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0" y="6570000"/>
              <a:ext cx="9144000" cy="288000"/>
            </a:xfrm>
            <a:prstGeom prst="rect">
              <a:avLst/>
            </a:prstGeom>
            <a:solidFill>
              <a:srgbClr val="256BAA"/>
            </a:solidFill>
            <a:ln>
              <a:solidFill>
                <a:srgbClr val="256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8" name="流程圖: 卡片 4"/>
            <p:cNvSpPr/>
            <p:nvPr/>
          </p:nvSpPr>
          <p:spPr>
            <a:xfrm>
              <a:off x="5760721" y="6408000"/>
              <a:ext cx="3383280" cy="450000"/>
            </a:xfrm>
            <a:custGeom>
              <a:avLst/>
              <a:gdLst>
                <a:gd name="connsiteX0" fmla="*/ 0 w 10000"/>
                <a:gd name="connsiteY0" fmla="*/ 2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000"/>
                <a:gd name="connsiteY0" fmla="*/ 4322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4322 h 10000"/>
                <a:gd name="connsiteX0" fmla="*/ 0 w 10000"/>
                <a:gd name="connsiteY0" fmla="*/ 6072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607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6072"/>
                  </a:moveTo>
                  <a:lnTo>
                    <a:pt x="2000" y="0"/>
                  </a:ln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6072"/>
                  </a:lnTo>
                  <a:close/>
                </a:path>
              </a:pathLst>
            </a:custGeom>
            <a:solidFill>
              <a:srgbClr val="1D4496"/>
            </a:solidFill>
            <a:ln>
              <a:solidFill>
                <a:srgbClr val="1D44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6669645"/>
              <a:ext cx="9144000" cy="188355"/>
            </a:xfrm>
            <a:prstGeom prst="rect">
              <a:avLst/>
            </a:prstGeom>
            <a:solidFill>
              <a:srgbClr val="1D4496"/>
            </a:solidFill>
            <a:ln>
              <a:solidFill>
                <a:srgbClr val="1D44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15" name="標題 1">
            <a:extLst>
              <a:ext uri="{FF2B5EF4-FFF2-40B4-BE49-F238E27FC236}">
                <a16:creationId xmlns="" xmlns:a16="http://schemas.microsoft.com/office/drawing/2014/main" id="{D4ADCEEF-0025-467E-8760-FFDA46403DA5}"/>
              </a:ext>
            </a:extLst>
          </p:cNvPr>
          <p:cNvSpPr txBox="1">
            <a:spLocks/>
          </p:cNvSpPr>
          <p:nvPr userDrawn="1"/>
        </p:nvSpPr>
        <p:spPr>
          <a:xfrm>
            <a:off x="6621072" y="6413150"/>
            <a:ext cx="2695524" cy="467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TW" altLang="en-US" sz="1400" spc="150" dirty="0">
                <a:ln w="11430"/>
                <a:solidFill>
                  <a:srgbClr val="E5E1C4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新陽工程顧問股份有限公司</a:t>
            </a:r>
          </a:p>
        </p:txBody>
      </p:sp>
      <p:pic>
        <p:nvPicPr>
          <p:cNvPr id="16" name="Picture 3" descr="C:\Users\liu\Desktop\未命名-1.png">
            <a:extLst>
              <a:ext uri="{FF2B5EF4-FFF2-40B4-BE49-F238E27FC236}">
                <a16:creationId xmlns="" xmlns:a16="http://schemas.microsoft.com/office/drawing/2014/main" id="{C2D93569-EB55-4243-AF35-404C71C602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72" y="6532970"/>
            <a:ext cx="241200" cy="2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242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279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974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365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27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3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3C25-1959-429B-9671-5C88956CA385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5E429-4C56-4C2C-B645-C2B75B9310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04972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366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549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811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519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736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A399-5474-459D-B601-74DBC7E4B6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9A6-A952-4A76-B6D7-B6680503A2B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10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367" y="243646"/>
            <a:ext cx="8287191" cy="58512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rgbClr val="1D4496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5981562"/>
            <a:ext cx="2057400" cy="365125"/>
          </a:xfrm>
        </p:spPr>
        <p:txBody>
          <a:bodyPr/>
          <a:lstStyle>
            <a:lvl1pPr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C3B3E9A-4963-4F9A-B98B-370BE2C5124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" name="群組 16"/>
          <p:cNvGrpSpPr/>
          <p:nvPr userDrawn="1"/>
        </p:nvGrpSpPr>
        <p:grpSpPr>
          <a:xfrm>
            <a:off x="0" y="0"/>
            <a:ext cx="9144000" cy="144000"/>
            <a:chOff x="0" y="6714000"/>
            <a:chExt cx="9144000" cy="144000"/>
          </a:xfrm>
        </p:grpSpPr>
        <p:sp>
          <p:nvSpPr>
            <p:cNvPr id="18" name="矩形 17"/>
            <p:cNvSpPr/>
            <p:nvPr userDrawn="1"/>
          </p:nvSpPr>
          <p:spPr>
            <a:xfrm>
              <a:off x="0" y="6714000"/>
              <a:ext cx="4320000" cy="144000"/>
            </a:xfrm>
            <a:prstGeom prst="rect">
              <a:avLst/>
            </a:prstGeom>
            <a:solidFill>
              <a:srgbClr val="256BAA"/>
            </a:solidFill>
            <a:ln>
              <a:solidFill>
                <a:srgbClr val="256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 userDrawn="1"/>
          </p:nvSpPr>
          <p:spPr>
            <a:xfrm>
              <a:off x="4320000" y="6714000"/>
              <a:ext cx="2484000" cy="144000"/>
            </a:xfrm>
            <a:prstGeom prst="rect">
              <a:avLst/>
            </a:prstGeom>
            <a:solidFill>
              <a:srgbClr val="3697AA"/>
            </a:solidFill>
            <a:ln>
              <a:solidFill>
                <a:srgbClr val="369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6804000" y="6714000"/>
              <a:ext cx="2340000" cy="144000"/>
            </a:xfrm>
            <a:prstGeom prst="rect">
              <a:avLst/>
            </a:prstGeom>
            <a:solidFill>
              <a:srgbClr val="E5E1C4"/>
            </a:solidFill>
            <a:ln>
              <a:solidFill>
                <a:srgbClr val="E5E1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群組 23"/>
          <p:cNvGrpSpPr/>
          <p:nvPr userDrawn="1"/>
        </p:nvGrpSpPr>
        <p:grpSpPr>
          <a:xfrm>
            <a:off x="0" y="6408000"/>
            <a:ext cx="9144001" cy="450000"/>
            <a:chOff x="0" y="6408000"/>
            <a:chExt cx="9144001" cy="450000"/>
          </a:xfrm>
        </p:grpSpPr>
        <p:sp>
          <p:nvSpPr>
            <p:cNvPr id="25" name="矩形 24"/>
            <p:cNvSpPr/>
            <p:nvPr/>
          </p:nvSpPr>
          <p:spPr>
            <a:xfrm>
              <a:off x="0" y="6408000"/>
              <a:ext cx="9144000" cy="450000"/>
            </a:xfrm>
            <a:prstGeom prst="rect">
              <a:avLst/>
            </a:prstGeom>
            <a:solidFill>
              <a:srgbClr val="E5E1C4"/>
            </a:solidFill>
            <a:ln>
              <a:solidFill>
                <a:srgbClr val="E5E1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0" y="6498000"/>
              <a:ext cx="9144000" cy="360000"/>
            </a:xfrm>
            <a:prstGeom prst="rect">
              <a:avLst/>
            </a:prstGeom>
            <a:solidFill>
              <a:srgbClr val="3697AA"/>
            </a:solidFill>
            <a:ln>
              <a:solidFill>
                <a:srgbClr val="369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0" y="6570000"/>
              <a:ext cx="9144000" cy="288000"/>
            </a:xfrm>
            <a:prstGeom prst="rect">
              <a:avLst/>
            </a:prstGeom>
            <a:solidFill>
              <a:srgbClr val="256BAA"/>
            </a:solidFill>
            <a:ln>
              <a:solidFill>
                <a:srgbClr val="256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8" name="流程圖: 卡片 4"/>
            <p:cNvSpPr/>
            <p:nvPr/>
          </p:nvSpPr>
          <p:spPr>
            <a:xfrm>
              <a:off x="5760721" y="6408000"/>
              <a:ext cx="3383280" cy="450000"/>
            </a:xfrm>
            <a:custGeom>
              <a:avLst/>
              <a:gdLst>
                <a:gd name="connsiteX0" fmla="*/ 0 w 10000"/>
                <a:gd name="connsiteY0" fmla="*/ 2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000"/>
                <a:gd name="connsiteY0" fmla="*/ 4322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4322 h 10000"/>
                <a:gd name="connsiteX0" fmla="*/ 0 w 10000"/>
                <a:gd name="connsiteY0" fmla="*/ 6072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607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6072"/>
                  </a:moveTo>
                  <a:lnTo>
                    <a:pt x="2000" y="0"/>
                  </a:ln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6072"/>
                  </a:lnTo>
                  <a:close/>
                </a:path>
              </a:pathLst>
            </a:custGeom>
            <a:solidFill>
              <a:srgbClr val="1D4496"/>
            </a:solidFill>
            <a:ln>
              <a:solidFill>
                <a:srgbClr val="1D44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6669645"/>
              <a:ext cx="9144000" cy="188355"/>
            </a:xfrm>
            <a:prstGeom prst="rect">
              <a:avLst/>
            </a:prstGeom>
            <a:solidFill>
              <a:srgbClr val="1D4496"/>
            </a:solidFill>
            <a:ln>
              <a:solidFill>
                <a:srgbClr val="1D44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TW" altLang="en-US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15" name="標題 1">
            <a:extLst>
              <a:ext uri="{FF2B5EF4-FFF2-40B4-BE49-F238E27FC236}">
                <a16:creationId xmlns="" xmlns:a16="http://schemas.microsoft.com/office/drawing/2014/main" id="{D4ADCEEF-0025-467E-8760-FFDA46403DA5}"/>
              </a:ext>
            </a:extLst>
          </p:cNvPr>
          <p:cNvSpPr txBox="1">
            <a:spLocks/>
          </p:cNvSpPr>
          <p:nvPr userDrawn="1"/>
        </p:nvSpPr>
        <p:spPr>
          <a:xfrm>
            <a:off x="6621072" y="6413150"/>
            <a:ext cx="2695524" cy="467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TW" altLang="en-US" sz="1400" spc="150" dirty="0">
                <a:ln w="11430"/>
                <a:solidFill>
                  <a:srgbClr val="E5E1C4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新陽工程顧問股份有限公司</a:t>
            </a:r>
          </a:p>
        </p:txBody>
      </p:sp>
      <p:pic>
        <p:nvPicPr>
          <p:cNvPr id="16" name="Picture 3" descr="C:\Users\liu\Desktop\未命名-1.png">
            <a:extLst>
              <a:ext uri="{FF2B5EF4-FFF2-40B4-BE49-F238E27FC236}">
                <a16:creationId xmlns="" xmlns:a16="http://schemas.microsoft.com/office/drawing/2014/main" id="{C2D93569-EB55-4243-AF35-404C71C602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72" y="6532970"/>
            <a:ext cx="241200" cy="2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77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84EF4-3AC9-4C36-8BDA-9DB64D50075E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0369-113C-4E96-9374-0C1FB04435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5957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F04EA-85B6-4FE1-88C5-5357411C397A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7E863-6009-4CEB-A10F-108A275953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196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3C65F-F59A-48A3-8127-FB7F20030FA7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A3F27-66C1-49E4-81B9-048A4D3011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052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07FA8-33C0-4AB3-85DD-24325861930A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3C695-727D-4075-A908-2A19C7DBCA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409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C1CFC-C050-4F4D-A5DD-CC4DF43E07DA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3C66C-AE6F-400F-9858-42BFF95157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844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F32E3-54A4-43F7-BF91-D5D8A09CF6BF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80887-AE3C-4669-A59A-525494C5C1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6160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C768A-924D-4886-9FB7-C714855FDB54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A9324-A62B-4A92-B9E9-CE370DA7EB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68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81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6FC2-F811-4DCB-9E85-58C55F136360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318EF-AECA-4D1D-85E1-04A0CA9B7A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176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A36CC-2318-4D39-AB09-6500B067D97B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7BB61-0FEE-435C-A016-6757AF27728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513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0D0CE-B99D-4479-BB13-E65953E386AB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DC6F8-84D4-4BEA-9E3C-0E47227C038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453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6213" indent="-176213">
              <a:defRPr sz="2000"/>
            </a:lvl1pPr>
            <a:lvl2pPr marL="360363" indent="-184150">
              <a:defRPr sz="1800"/>
            </a:lvl2pPr>
            <a:lvl3pPr marL="536575" indent="-268288">
              <a:tabLst>
                <a:tab pos="444500" algn="l"/>
              </a:tabLst>
              <a:defRPr sz="1600"/>
            </a:lvl3pPr>
            <a:lvl4pPr marL="804863" indent="-176213">
              <a:defRPr/>
            </a:lvl4pPr>
            <a:lvl5pPr marL="1079500" indent="-184150"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AEB06-443D-4281-89B5-712CF766BC48}" type="datetime1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2018/12/6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95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中富世相關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星形 2">
            <a:hlinkClick r:id="rId2" action="ppaction://hlinksldjump"/>
          </p:cNvPr>
          <p:cNvSpPr/>
          <p:nvPr userDrawn="1"/>
        </p:nvSpPr>
        <p:spPr bwMode="auto">
          <a:xfrm>
            <a:off x="8651081" y="6600825"/>
            <a:ext cx="178594" cy="200025"/>
          </a:xfrm>
          <a:prstGeom prst="star6">
            <a:avLst/>
          </a:prstGeom>
          <a:solidFill>
            <a:schemeClr val="bg1"/>
          </a:solidFill>
          <a:ln w="127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0800" rIns="0" bIns="10800" numCol="1" rtlCol="0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zh-TW" altLang="en-US" sz="2000" b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559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" name="矩形 6"/>
          <p:cNvSpPr>
            <a:spLocks noChangeArrowheads="1"/>
          </p:cNvSpPr>
          <p:nvPr userDrawn="1"/>
        </p:nvSpPr>
        <p:spPr bwMode="auto">
          <a:xfrm>
            <a:off x="2331725" y="1068157"/>
            <a:ext cx="2954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經濟部礦務局</a:t>
            </a:r>
            <a:endParaRPr lang="zh-TW" altLang="en-US" sz="360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  <p:sp>
        <p:nvSpPr>
          <p:cNvPr id="12" name="矩形 11">
            <a:extLst/>
          </p:cNvPr>
          <p:cNvSpPr/>
          <p:nvPr userDrawn="1"/>
        </p:nvSpPr>
        <p:spPr>
          <a:xfrm>
            <a:off x="2357422" y="1571612"/>
            <a:ext cx="2528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Bureau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of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Mines,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MOEA</a:t>
            </a:r>
            <a:endParaRPr lang="zh-TW" altLang="en-US" sz="160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82417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3169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DDE9EC"/>
                </a:solidFill>
              </a:rPr>
              <a:pPr/>
              <a:t>2018/12/6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DDE9EC"/>
                </a:solidFill>
              </a:rPr>
              <a:pPr/>
              <a:t>‹#›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48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195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6073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6359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93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43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98170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DDE9EC"/>
                </a:solidFill>
              </a:rPr>
              <a:pPr/>
              <a:t>2018/12/6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DDE9EC"/>
                </a:solidFill>
              </a:rPr>
              <a:pPr/>
              <a:t>‹#›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Gill Sans MT"/>
              <a:ea typeface="+mn-ea"/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2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34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5563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21AD3-8644-49EA-A57B-FF05DAC01D00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33F-51C4-4BEA-A0D7-512E3779A4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467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A5CEE-90B3-4780-BBC6-CD116455D9B4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7FB2-D9DB-4C92-9FEA-6B04591A47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704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A83FE-CC05-451C-91D0-E2E7A364DF55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4F1FC-7ADD-48B2-A9E4-FA91B35434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64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888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D80C-25F4-4E56-831D-042DB0DB51C7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CB8FD-DD85-449A-AB3D-F645C294683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386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7BC7C-8DA6-4F89-9C9F-9E401BEF9582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81D75-09C4-4D1F-8BCA-A5F156AC7A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8297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FFC28-F922-4DFE-A629-110B87415AC4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ED007-C965-4F9B-B4FB-73945C122A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128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DB0E0-8AAE-450F-9392-70398AAC915A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FDDDD-06B4-4AE5-BDE8-09FAC6A8BA3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0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AB86E-31FE-406B-B403-E4A6BCC1920E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E98A6-6C43-45D2-89F4-BFCD8960EE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245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5B22-C496-4073-B29E-D19D0C111FC0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1EDF-209C-450A-B51F-82F6ABFA4B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646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42372-60BA-4575-80D3-A6037B9B4103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DFB5F-1288-46D1-B9ED-DDBC6F0452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763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A272-F1E6-402A-911C-3C949336A2D5}" type="datetime1">
              <a:rPr lang="zh-TW" altLang="en-US"/>
              <a:pPr>
                <a:defRPr/>
              </a:pPr>
              <a:t>2018/12/6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182D9-4B6C-4CBA-BCA6-3E577953A1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478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" name="矩形 6"/>
          <p:cNvSpPr>
            <a:spLocks noChangeArrowheads="1"/>
          </p:cNvSpPr>
          <p:nvPr userDrawn="1"/>
        </p:nvSpPr>
        <p:spPr bwMode="auto">
          <a:xfrm>
            <a:off x="2331725" y="1068157"/>
            <a:ext cx="2954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經濟部礦務局</a:t>
            </a:r>
            <a:endParaRPr lang="zh-TW" altLang="en-US" sz="360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  <p:sp>
        <p:nvSpPr>
          <p:cNvPr id="12" name="矩形 11">
            <a:extLst/>
          </p:cNvPr>
          <p:cNvSpPr/>
          <p:nvPr userDrawn="1"/>
        </p:nvSpPr>
        <p:spPr>
          <a:xfrm>
            <a:off x="2357422" y="1571612"/>
            <a:ext cx="2528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Bureau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of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Mines,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MOEA</a:t>
            </a:r>
            <a:endParaRPr lang="zh-TW" altLang="en-US" sz="160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878213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6252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2997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DDE9EC"/>
                </a:solidFill>
              </a:rPr>
              <a:pPr/>
              <a:t>2018/12/6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DDE9EC"/>
                </a:solidFill>
              </a:rPr>
              <a:pPr/>
              <a:t>‹#›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24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34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568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54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95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5178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DDE9EC"/>
                </a:solidFill>
              </a:rPr>
              <a:pPr/>
              <a:t>2018/12/6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DDE9EC"/>
                </a:solidFill>
              </a:rPr>
              <a:pPr/>
              <a:t>‹#›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Gill Sans MT"/>
              <a:ea typeface="+mn-ea"/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99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91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6854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" name="矩形 6"/>
          <p:cNvSpPr>
            <a:spLocks noChangeArrowheads="1"/>
          </p:cNvSpPr>
          <p:nvPr userDrawn="1"/>
        </p:nvSpPr>
        <p:spPr bwMode="auto">
          <a:xfrm>
            <a:off x="2331725" y="1068157"/>
            <a:ext cx="2954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經濟部礦務局</a:t>
            </a:r>
            <a:endParaRPr lang="zh-TW" altLang="en-US" sz="360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  <p:sp>
        <p:nvSpPr>
          <p:cNvPr id="12" name="矩形 11">
            <a:extLst/>
          </p:cNvPr>
          <p:cNvSpPr/>
          <p:nvPr userDrawn="1"/>
        </p:nvSpPr>
        <p:spPr>
          <a:xfrm>
            <a:off x="2357422" y="1571612"/>
            <a:ext cx="2528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Bureau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of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Mines,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MOEA</a:t>
            </a:r>
            <a:endParaRPr lang="zh-TW" altLang="en-US" sz="160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551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0896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75445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DDE9EC"/>
                </a:solidFill>
              </a:rPr>
              <a:pPr/>
              <a:t>2018/12/6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DDE9EC"/>
                </a:solidFill>
              </a:rPr>
              <a:pPr/>
              <a:t>‹#›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09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19199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8498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64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170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89137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DDE9EC"/>
                </a:solidFill>
              </a:rPr>
              <a:pPr/>
              <a:t>2018/12/6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DDE9EC"/>
                </a:solidFill>
              </a:rPr>
              <a:pPr/>
              <a:t>‹#›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Gill Sans MT"/>
              <a:ea typeface="+mn-ea"/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4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95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334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1201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" name="矩形 6"/>
          <p:cNvSpPr>
            <a:spLocks noChangeArrowheads="1"/>
          </p:cNvSpPr>
          <p:nvPr userDrawn="1"/>
        </p:nvSpPr>
        <p:spPr bwMode="auto">
          <a:xfrm>
            <a:off x="2331725" y="1068157"/>
            <a:ext cx="2954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經濟部礦務局</a:t>
            </a:r>
            <a:endParaRPr lang="zh-TW" altLang="en-US" sz="360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  <p:sp>
        <p:nvSpPr>
          <p:cNvPr id="12" name="矩形 11">
            <a:extLst/>
          </p:cNvPr>
          <p:cNvSpPr/>
          <p:nvPr userDrawn="1"/>
        </p:nvSpPr>
        <p:spPr>
          <a:xfrm>
            <a:off x="2357422" y="1571612"/>
            <a:ext cx="2528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Bureau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of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Mines,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MOEA</a:t>
            </a:r>
            <a:endParaRPr lang="zh-TW" altLang="en-US" sz="160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301255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407444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DDE9EC"/>
                </a:solidFill>
              </a:rPr>
              <a:pPr/>
              <a:t>2018/12/6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DDE9EC"/>
                </a:solidFill>
              </a:rPr>
              <a:pPr/>
              <a:t>‹#›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26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15837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743499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49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286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42094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DDE9EC"/>
                </a:solidFill>
              </a:rPr>
              <a:pPr/>
              <a:t>2018/12/6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DDE9EC"/>
                </a:solidFill>
              </a:rPr>
              <a:pPr/>
              <a:t>‹#›</a:t>
            </a:fld>
            <a:endParaRPr lang="zh-TW" altLang="en-US">
              <a:solidFill>
                <a:srgbClr val="DDE9EC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Gill Sans MT"/>
              <a:ea typeface="+mn-ea"/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5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8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21981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4A1A-53E6-4997-BCFB-750978FBA1B5}" type="datetimeFigureOut">
              <a:rPr lang="zh-TW" altLang="en-US" smtClean="0">
                <a:solidFill>
                  <a:srgbClr val="464653"/>
                </a:solidFill>
              </a:rPr>
              <a:pPr/>
              <a:t>2018/12/6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2ED7-896A-49A3-9851-42439718C357}" type="slidenum">
              <a:rPr lang="zh-TW" altLang="en-US" smtClean="0">
                <a:solidFill>
                  <a:srgbClr val="464653"/>
                </a:solidFill>
              </a:rPr>
              <a:pPr/>
              <a:t>‹#›</a:t>
            </a:fld>
            <a:endParaRPr lang="zh-TW" altLang="en-US">
              <a:solidFill>
                <a:srgbClr val="464653"/>
              </a:solidFill>
            </a:endParaRPr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05312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250BF2-7BE2-4A2E-864F-6D3D861A6513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1FD-92A1-410B-9C6E-B4D534F6EA8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8">
            <a:extLst>
              <a:ext uri="{FF2B5EF4-FFF2-40B4-BE49-F238E27FC236}">
                <a16:creationId xmlns="" xmlns:a16="http://schemas.microsoft.com/office/drawing/2014/main" id="{C5B27379-78FC-48D0-8563-721AA37F60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/>
          <a:srcRect l="67049" r="6351" b="31767"/>
          <a:stretch/>
        </p:blipFill>
        <p:spPr bwMode="auto">
          <a:xfrm>
            <a:off x="7092280" y="6288302"/>
            <a:ext cx="1656184" cy="38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>
            <a:extLst>
              <a:ext uri="{FF2B5EF4-FFF2-40B4-BE49-F238E27FC236}">
                <a16:creationId xmlns="" xmlns:a16="http://schemas.microsoft.com/office/drawing/2014/main" id="{6F92EB11-B7BE-47EA-BA84-4AF84300A74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631825" y="1474788"/>
            <a:ext cx="7772400" cy="14414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9000">
                <a:srgbClr val="9CE2AC"/>
              </a:gs>
              <a:gs pos="62000">
                <a:srgbClr val="B2E8BE"/>
              </a:gs>
              <a:gs pos="100000">
                <a:srgbClr val="00B050">
                  <a:tint val="44500"/>
                  <a:satMod val="160000"/>
                  <a:lumMod val="0"/>
                  <a:lumOff val="10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defRPr/>
            </a:pPr>
            <a:endParaRPr lang="zh-TW" altLang="en-US" b="0" dirty="0">
              <a:solidFill>
                <a:prstClr val="black"/>
              </a:solidFill>
            </a:endParaRPr>
          </a:p>
        </p:txBody>
      </p:sp>
      <p:pic>
        <p:nvPicPr>
          <p:cNvPr id="9" name="圖片 8"/>
          <p:cNvPicPr>
            <a:picLocks noChangeAspect="1" noChangeArrowheads="1"/>
          </p:cNvPicPr>
          <p:nvPr userDrawn="1"/>
        </p:nvPicPr>
        <p:blipFill rotWithShape="1">
          <a:blip r:embed="rId2" cstate="screen"/>
          <a:srcRect l="-1186" t="78368" r="-2"/>
          <a:stretch/>
        </p:blipFill>
        <p:spPr bwMode="auto">
          <a:xfrm>
            <a:off x="-107950" y="6677024"/>
            <a:ext cx="92519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440545F-2E6D-4408-AFA2-350304E2E86A}"/>
              </a:ext>
            </a:extLst>
          </p:cNvPr>
          <p:cNvSpPr/>
          <p:nvPr userDrawn="1"/>
        </p:nvSpPr>
        <p:spPr>
          <a:xfrm>
            <a:off x="-9525" y="9525"/>
            <a:ext cx="9144000" cy="180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kumimoji="1" lang="zh-TW" altLang="en-US" sz="1800" b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Picture 2" descr="ä¸­è¯æ°åç¶æ¿é¨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-192088"/>
            <a:ext cx="2762250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5040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A982C5-386A-47CE-9F1F-2DF87FC9220D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C05C-05F9-4129-A371-F85BBF4C407F}" type="slidenum">
              <a:rPr lang="zh-TW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17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CC6201-4E76-4154-9259-6A4358C11F27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2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FBE5D7-DA50-4F11-BDF9-C27361C7D465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002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137389-93A1-4864-970F-BDFB18230F48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92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60242F-DDFB-4AAB-8B72-4261717F4575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3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DA56-7CFA-4F71-84CB-4D6CDBCE21F7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12/6/2018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C20-F4C2-4570-A822-1A2B8E3F850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143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2CD2AC-4911-40FE-9484-0B20F80FDE01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397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B44446-6769-4768-9553-CA471F55C3FB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1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7227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EB12A-D53D-4758-9782-01B7C8A17FFF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488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95940B-6213-4CE8-825E-060E59DC744D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12/6/2018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424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09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69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648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039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241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712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824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E861-FF95-4F8C-87A9-2E39627A58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130-9FC3-4851-998C-BD8F386A63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8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FDF11-416C-4261-99E0-5926B5F3E41B}" type="datetimeFigureOut">
              <a:rPr lang="zh-TW" altLang="en-US" smtClean="0"/>
              <a:t>2018/12/6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562B-63EA-4BE8-BA4F-EABF389F1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68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7AE861-FF95-4F8C-87A9-2E39627A58AF}" type="datetimeFigureOut">
              <a:rPr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2018/12/6</a:t>
            </a:fld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716130-9FC3-4851-998C-BD8F386A638A}" type="slidenum">
              <a:rPr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80717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820A399-5474-459D-B601-74DBC7E4B67C}" type="datetimeFigureOut">
              <a:rPr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2018/12/6</a:t>
            </a:fld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CE09A6-A952-4A76-B6D7-B6680503A2BF}" type="slidenum">
              <a:rPr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83978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820A399-5474-459D-B601-74DBC7E4B67C}" type="datetimeFigureOut">
              <a:rPr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2018/12/6</a:t>
            </a:fld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CE09A6-A952-4A76-B6D7-B6680503A2BF}" type="slidenum">
              <a:rPr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97799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</a:lstStyle>
          <a:p>
            <a:pPr algn="l">
              <a:spcBef>
                <a:spcPct val="0"/>
              </a:spcBef>
              <a:defRPr/>
            </a:pPr>
            <a:fld id="{B89D82A2-72C3-484E-AB09-EEADF5AAE299}" type="datetime1">
              <a:rPr kumimoji="1" lang="zh-TW" altLang="en-US" b="0"/>
              <a:pPr algn="l">
                <a:spcBef>
                  <a:spcPct val="0"/>
                </a:spcBef>
                <a:defRPr/>
              </a:pPr>
              <a:t>2018/12/6</a:t>
            </a:fld>
            <a:endParaRPr kumimoji="1" lang="en-US" altLang="zh-TW" b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</a:lstStyle>
          <a:p>
            <a:pPr>
              <a:spcBef>
                <a:spcPct val="0"/>
              </a:spcBef>
              <a:defRPr/>
            </a:pPr>
            <a:endParaRPr kumimoji="1" lang="en-US" altLang="zh-TW" b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標楷體" pitchFamily="65" charset="-120"/>
              </a:defRPr>
            </a:lvl1pPr>
          </a:lstStyle>
          <a:p>
            <a:pPr>
              <a:spcBef>
                <a:spcPct val="0"/>
              </a:spcBef>
              <a:defRPr/>
            </a:pPr>
            <a:fld id="{D222122F-39F7-45A6-B507-79A1F712D8B4}" type="slidenum">
              <a:rPr kumimoji="1" lang="zh-TW" altLang="en-US" b="0"/>
              <a:pPr>
                <a:spcBef>
                  <a:spcPct val="0"/>
                </a:spcBef>
                <a:defRPr/>
              </a:pPr>
              <a:t>‹#›</a:t>
            </a:fld>
            <a:endParaRPr kumimoji="1" lang="zh-TW" altLang="en-US" b="0"/>
          </a:p>
        </p:txBody>
      </p:sp>
    </p:spTree>
    <p:extLst>
      <p:ext uri="{BB962C8B-B14F-4D97-AF65-F5344CB8AC3E}">
        <p14:creationId xmlns:p14="http://schemas.microsoft.com/office/powerpoint/2010/main" val="334761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711792"/>
            <a:ext cx="8607425" cy="576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110716"/>
            <a:ext cx="7899400" cy="52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645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76738" y="6577584"/>
            <a:ext cx="2054542" cy="28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latin typeface="Tahoma" panose="020B0604030504040204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 algn="l">
              <a:defRPr/>
            </a:pPr>
            <a:fld id="{966E53B4-AD6F-45D5-BAB1-C63444B6BE5E}" type="datetime1">
              <a:rPr lang="zh-TW" altLang="en-US" smtClean="0">
                <a:solidFill>
                  <a:srgbClr val="000000"/>
                </a:solidFill>
              </a:rPr>
              <a:pPr algn="l">
                <a:defRPr/>
              </a:pPr>
              <a:t>2018/12/6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4543" name="Rectangle 31"/>
          <p:cNvSpPr>
            <a:spLocks noChangeArrowheads="1"/>
          </p:cNvSpPr>
          <p:nvPr userDrawn="1"/>
        </p:nvSpPr>
        <p:spPr bwMode="auto">
          <a:xfrm>
            <a:off x="53975" y="650340"/>
            <a:ext cx="8891588" cy="42862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endParaRPr lang="zh-TW" altLang="en-US" sz="2000" b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2" name="Rectangle 36"/>
          <p:cNvSpPr>
            <a:spLocks noChangeArrowheads="1"/>
          </p:cNvSpPr>
          <p:nvPr userDrawn="1"/>
        </p:nvSpPr>
        <p:spPr bwMode="auto">
          <a:xfrm>
            <a:off x="0" y="0"/>
            <a:ext cx="285750" cy="6858000"/>
          </a:xfrm>
          <a:prstGeom prst="rect">
            <a:avLst/>
          </a:prstGeom>
          <a:solidFill>
            <a:srgbClr val="EAEAEA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•"/>
              <a:defRPr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zh-TW" altLang="en-US" b="0" smtClean="0">
              <a:solidFill>
                <a:srgbClr val="000000"/>
              </a:solidFill>
            </a:endParaRPr>
          </a:p>
        </p:txBody>
      </p:sp>
      <p:sp>
        <p:nvSpPr>
          <p:cNvPr id="64546" name="Rectangle 34"/>
          <p:cNvSpPr>
            <a:spLocks noChangeArrowheads="1"/>
          </p:cNvSpPr>
          <p:nvPr userDrawn="1"/>
        </p:nvSpPr>
        <p:spPr bwMode="auto">
          <a:xfrm>
            <a:off x="222631" y="6468809"/>
            <a:ext cx="456882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algn="l" eaLnBrk="1" hangingPunct="1">
              <a:defRPr/>
            </a:pPr>
            <a:r>
              <a:rPr kumimoji="1" lang="zh-TW" altLang="en-US" sz="1050" b="0" dirty="0" smtClean="0">
                <a:solidFill>
                  <a:srgbClr val="5F5F5F"/>
                </a:solidFill>
                <a:latin typeface="Tahoma" panose="020B0604030504040204" pitchFamily="34" charset="0"/>
                <a:ea typeface="華康仿宋體W4(P)" panose="02020400000000000000" pitchFamily="18" charset="-120"/>
              </a:rPr>
              <a:t>亞泥礦區鄰近排水工程改善</a:t>
            </a:r>
            <a:endParaRPr kumimoji="1" lang="en-US" altLang="zh-TW" sz="1050" b="0" dirty="0" smtClean="0">
              <a:solidFill>
                <a:srgbClr val="5F5F5F"/>
              </a:solidFill>
              <a:latin typeface="Tahoma" panose="020B0604030504040204" pitchFamily="34" charset="0"/>
              <a:ea typeface="華康仿宋體W4(P)" panose="02020400000000000000" pitchFamily="18" charset="-120"/>
            </a:endParaRPr>
          </a:p>
          <a:p>
            <a:pPr algn="l" eaLnBrk="1" hangingPunct="1">
              <a:defRPr/>
            </a:pPr>
            <a:r>
              <a:rPr kumimoji="1" lang="zh-TW" altLang="en-US" sz="1050" b="0" dirty="0" smtClean="0">
                <a:solidFill>
                  <a:srgbClr val="5F5F5F"/>
                </a:solidFill>
                <a:latin typeface="Tahoma" panose="020B0604030504040204" pitchFamily="34" charset="0"/>
                <a:ea typeface="華康仿宋體W4(P)" panose="02020400000000000000" pitchFamily="18" charset="-120"/>
                <a:cs typeface="微軟正黑體"/>
              </a:rPr>
              <a:t>工作執行進度說明</a:t>
            </a:r>
            <a:r>
              <a:rPr kumimoji="1" lang="en-US" altLang="zh-TW" sz="1050" b="0" dirty="0" smtClean="0">
                <a:solidFill>
                  <a:srgbClr val="5F5F5F"/>
                </a:solidFill>
                <a:latin typeface="Tahoma" panose="020B0604030504040204" pitchFamily="34" charset="0"/>
                <a:ea typeface="華康仿宋體W4(P)" panose="02020400000000000000" pitchFamily="18" charset="-120"/>
              </a:rPr>
              <a:t>107.10.31</a:t>
            </a:r>
            <a:endParaRPr kumimoji="1" lang="zh-TW" altLang="en-US" sz="1100" b="0" spc="-100" dirty="0" smtClean="0">
              <a:solidFill>
                <a:srgbClr val="FFFFFF">
                  <a:lumMod val="65000"/>
                </a:srgbClr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sp>
        <p:nvSpPr>
          <p:cNvPr id="3" name="文字方塊 2"/>
          <p:cNvSpPr txBox="1"/>
          <p:nvPr userDrawn="1"/>
        </p:nvSpPr>
        <p:spPr>
          <a:xfrm>
            <a:off x="7973451" y="271610"/>
            <a:ext cx="9091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ct val="0"/>
              </a:spcBef>
            </a:pPr>
            <a:fld id="{9312139A-8C6C-483C-A9D0-D666027EABB2}" type="slidenum">
              <a:rPr lang="en-US" altLang="zh-TW" sz="2800" b="0" smtClean="0">
                <a:solidFill>
                  <a:srgbClr val="000000">
                    <a:lumMod val="65000"/>
                    <a:lumOff val="35000"/>
                  </a:srgbClr>
                </a:solidFill>
                <a:ea typeface="微軟正黑體"/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‹#›</a:t>
            </a:fld>
            <a:r>
              <a:rPr lang="en-US" altLang="zh-TW" sz="1400" b="0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微軟正黑體"/>
                <a:cs typeface="Arial" panose="020B0604020202020204" pitchFamily="34" charset="0"/>
              </a:rPr>
              <a:t>/21</a:t>
            </a:r>
            <a:endParaRPr lang="zh-TW" altLang="en-US" sz="1400" b="0" dirty="0">
              <a:solidFill>
                <a:srgbClr val="000000">
                  <a:lumMod val="65000"/>
                  <a:lumOff val="35000"/>
                </a:srgbClr>
              </a:solidFill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手繪多邊形 8">
            <a:hlinkClick r:id="" action="ppaction://hlinkshowjump?jump=firstslide"/>
          </p:cNvPr>
          <p:cNvSpPr/>
          <p:nvPr userDrawn="1"/>
        </p:nvSpPr>
        <p:spPr bwMode="auto">
          <a:xfrm>
            <a:off x="8858961" y="6627478"/>
            <a:ext cx="173204" cy="157523"/>
          </a:xfrm>
          <a:custGeom>
            <a:avLst/>
            <a:gdLst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71728 w 1207008"/>
              <a:gd name="connsiteY3" fmla="*/ 121920 h 1005840"/>
              <a:gd name="connsiteX4" fmla="*/ 999744 w 1207008"/>
              <a:gd name="connsiteY4" fmla="*/ 115824 h 1005840"/>
              <a:gd name="connsiteX5" fmla="*/ 999744 w 1207008"/>
              <a:gd name="connsiteY5" fmla="*/ 316992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9138 w 1207008"/>
              <a:gd name="connsiteY3" fmla="*/ 108968 h 1005840"/>
              <a:gd name="connsiteX4" fmla="*/ 999744 w 1207008"/>
              <a:gd name="connsiteY4" fmla="*/ 115824 h 1005840"/>
              <a:gd name="connsiteX5" fmla="*/ 999744 w 1207008"/>
              <a:gd name="connsiteY5" fmla="*/ 316992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9138 w 1207008"/>
              <a:gd name="connsiteY3" fmla="*/ 108968 h 1005840"/>
              <a:gd name="connsiteX4" fmla="*/ 999744 w 1207008"/>
              <a:gd name="connsiteY4" fmla="*/ 108053 h 1005840"/>
              <a:gd name="connsiteX5" fmla="*/ 999744 w 1207008"/>
              <a:gd name="connsiteY5" fmla="*/ 316992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9138 w 1207008"/>
              <a:gd name="connsiteY3" fmla="*/ 108968 h 1005840"/>
              <a:gd name="connsiteX4" fmla="*/ 999744 w 1207008"/>
              <a:gd name="connsiteY4" fmla="*/ 108053 h 1005840"/>
              <a:gd name="connsiteX5" fmla="*/ 999744 w 1207008"/>
              <a:gd name="connsiteY5" fmla="*/ 311811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9138 w 1207008"/>
              <a:gd name="connsiteY3" fmla="*/ 108968 h 1005840"/>
              <a:gd name="connsiteX4" fmla="*/ 1007515 w 1207008"/>
              <a:gd name="connsiteY4" fmla="*/ 108053 h 1005840"/>
              <a:gd name="connsiteX5" fmla="*/ 999744 w 1207008"/>
              <a:gd name="connsiteY5" fmla="*/ 311811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9138 w 1207008"/>
              <a:gd name="connsiteY3" fmla="*/ 108968 h 1005840"/>
              <a:gd name="connsiteX4" fmla="*/ 1007515 w 1207008"/>
              <a:gd name="connsiteY4" fmla="*/ 108053 h 1005840"/>
              <a:gd name="connsiteX5" fmla="*/ 1012696 w 1207008"/>
              <a:gd name="connsiteY5" fmla="*/ 311811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9138 w 1207008"/>
              <a:gd name="connsiteY3" fmla="*/ 108968 h 1005840"/>
              <a:gd name="connsiteX4" fmla="*/ 1007515 w 1207008"/>
              <a:gd name="connsiteY4" fmla="*/ 108053 h 1005840"/>
              <a:gd name="connsiteX5" fmla="*/ 1010105 w 1207008"/>
              <a:gd name="connsiteY5" fmla="*/ 311811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9138 w 1207008"/>
              <a:gd name="connsiteY3" fmla="*/ 108968 h 1005840"/>
              <a:gd name="connsiteX4" fmla="*/ 1007515 w 1207008"/>
              <a:gd name="connsiteY4" fmla="*/ 108053 h 1005840"/>
              <a:gd name="connsiteX5" fmla="*/ 1007515 w 1207008"/>
              <a:gd name="connsiteY5" fmla="*/ 311811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3957 w 1207008"/>
              <a:gd name="connsiteY3" fmla="*/ 106377 h 1005840"/>
              <a:gd name="connsiteX4" fmla="*/ 1007515 w 1207008"/>
              <a:gd name="connsiteY4" fmla="*/ 108053 h 1005840"/>
              <a:gd name="connsiteX5" fmla="*/ 1007515 w 1207008"/>
              <a:gd name="connsiteY5" fmla="*/ 311811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7008"/>
              <a:gd name="connsiteY0" fmla="*/ 469392 h 1005840"/>
              <a:gd name="connsiteX1" fmla="*/ 603504 w 1207008"/>
              <a:gd name="connsiteY1" fmla="*/ 0 h 1005840"/>
              <a:gd name="connsiteX2" fmla="*/ 865632 w 1207008"/>
              <a:gd name="connsiteY2" fmla="*/ 207264 h 1005840"/>
              <a:gd name="connsiteX3" fmla="*/ 863957 w 1207008"/>
              <a:gd name="connsiteY3" fmla="*/ 106377 h 1005840"/>
              <a:gd name="connsiteX4" fmla="*/ 1007515 w 1207008"/>
              <a:gd name="connsiteY4" fmla="*/ 102872 h 1005840"/>
              <a:gd name="connsiteX5" fmla="*/ 1007515 w 1207008"/>
              <a:gd name="connsiteY5" fmla="*/ 311811 h 1005840"/>
              <a:gd name="connsiteX6" fmla="*/ 1207008 w 1207008"/>
              <a:gd name="connsiteY6" fmla="*/ 469392 h 1005840"/>
              <a:gd name="connsiteX7" fmla="*/ 1054608 w 1207008"/>
              <a:gd name="connsiteY7" fmla="*/ 475488 h 1005840"/>
              <a:gd name="connsiteX8" fmla="*/ 1054608 w 1207008"/>
              <a:gd name="connsiteY8" fmla="*/ 1005840 h 1005840"/>
              <a:gd name="connsiteX9" fmla="*/ 713232 w 1207008"/>
              <a:gd name="connsiteY9" fmla="*/ 999744 h 1005840"/>
              <a:gd name="connsiteX10" fmla="*/ 719328 w 1207008"/>
              <a:gd name="connsiteY10" fmla="*/ 640080 h 1005840"/>
              <a:gd name="connsiteX11" fmla="*/ 469392 w 1207008"/>
              <a:gd name="connsiteY11" fmla="*/ 640080 h 1005840"/>
              <a:gd name="connsiteX12" fmla="*/ 469392 w 1207008"/>
              <a:gd name="connsiteY12" fmla="*/ 993648 h 1005840"/>
              <a:gd name="connsiteX13" fmla="*/ 146304 w 1207008"/>
              <a:gd name="connsiteY13" fmla="*/ 987552 h 1005840"/>
              <a:gd name="connsiteX14" fmla="*/ 152400 w 1207008"/>
              <a:gd name="connsiteY14" fmla="*/ 475488 h 1005840"/>
              <a:gd name="connsiteX15" fmla="*/ 0 w 1207008"/>
              <a:gd name="connsiteY15" fmla="*/ 469392 h 1005840"/>
              <a:gd name="connsiteX0" fmla="*/ 0 w 1209599"/>
              <a:gd name="connsiteY0" fmla="*/ 469392 h 1005840"/>
              <a:gd name="connsiteX1" fmla="*/ 603504 w 1209599"/>
              <a:gd name="connsiteY1" fmla="*/ 0 h 1005840"/>
              <a:gd name="connsiteX2" fmla="*/ 865632 w 1209599"/>
              <a:gd name="connsiteY2" fmla="*/ 207264 h 1005840"/>
              <a:gd name="connsiteX3" fmla="*/ 863957 w 1209599"/>
              <a:gd name="connsiteY3" fmla="*/ 106377 h 1005840"/>
              <a:gd name="connsiteX4" fmla="*/ 1007515 w 1209599"/>
              <a:gd name="connsiteY4" fmla="*/ 102872 h 1005840"/>
              <a:gd name="connsiteX5" fmla="*/ 1007515 w 1209599"/>
              <a:gd name="connsiteY5" fmla="*/ 311811 h 1005840"/>
              <a:gd name="connsiteX6" fmla="*/ 1209599 w 1209599"/>
              <a:gd name="connsiteY6" fmla="*/ 477163 h 1005840"/>
              <a:gd name="connsiteX7" fmla="*/ 1054608 w 1209599"/>
              <a:gd name="connsiteY7" fmla="*/ 475488 h 1005840"/>
              <a:gd name="connsiteX8" fmla="*/ 1054608 w 1209599"/>
              <a:gd name="connsiteY8" fmla="*/ 1005840 h 1005840"/>
              <a:gd name="connsiteX9" fmla="*/ 713232 w 1209599"/>
              <a:gd name="connsiteY9" fmla="*/ 999744 h 1005840"/>
              <a:gd name="connsiteX10" fmla="*/ 719328 w 1209599"/>
              <a:gd name="connsiteY10" fmla="*/ 640080 h 1005840"/>
              <a:gd name="connsiteX11" fmla="*/ 469392 w 1209599"/>
              <a:gd name="connsiteY11" fmla="*/ 640080 h 1005840"/>
              <a:gd name="connsiteX12" fmla="*/ 469392 w 1209599"/>
              <a:gd name="connsiteY12" fmla="*/ 993648 h 1005840"/>
              <a:gd name="connsiteX13" fmla="*/ 146304 w 1209599"/>
              <a:gd name="connsiteY13" fmla="*/ 987552 h 1005840"/>
              <a:gd name="connsiteX14" fmla="*/ 152400 w 1209599"/>
              <a:gd name="connsiteY14" fmla="*/ 475488 h 1005840"/>
              <a:gd name="connsiteX15" fmla="*/ 0 w 1209599"/>
              <a:gd name="connsiteY15" fmla="*/ 469392 h 1005840"/>
              <a:gd name="connsiteX0" fmla="*/ 0 w 1209599"/>
              <a:gd name="connsiteY0" fmla="*/ 469392 h 1005840"/>
              <a:gd name="connsiteX1" fmla="*/ 603504 w 1209599"/>
              <a:gd name="connsiteY1" fmla="*/ 0 h 1005840"/>
              <a:gd name="connsiteX2" fmla="*/ 865632 w 1209599"/>
              <a:gd name="connsiteY2" fmla="*/ 207264 h 1005840"/>
              <a:gd name="connsiteX3" fmla="*/ 863957 w 1209599"/>
              <a:gd name="connsiteY3" fmla="*/ 106377 h 1005840"/>
              <a:gd name="connsiteX4" fmla="*/ 1007515 w 1209599"/>
              <a:gd name="connsiteY4" fmla="*/ 102872 h 1005840"/>
              <a:gd name="connsiteX5" fmla="*/ 1007515 w 1209599"/>
              <a:gd name="connsiteY5" fmla="*/ 311811 h 1005840"/>
              <a:gd name="connsiteX6" fmla="*/ 1209599 w 1209599"/>
              <a:gd name="connsiteY6" fmla="*/ 477163 h 1005840"/>
              <a:gd name="connsiteX7" fmla="*/ 1054608 w 1209599"/>
              <a:gd name="connsiteY7" fmla="*/ 475488 h 1005840"/>
              <a:gd name="connsiteX8" fmla="*/ 1054608 w 1209599"/>
              <a:gd name="connsiteY8" fmla="*/ 1005840 h 1005840"/>
              <a:gd name="connsiteX9" fmla="*/ 713232 w 1209599"/>
              <a:gd name="connsiteY9" fmla="*/ 999744 h 1005840"/>
              <a:gd name="connsiteX10" fmla="*/ 719328 w 1209599"/>
              <a:gd name="connsiteY10" fmla="*/ 640080 h 1005840"/>
              <a:gd name="connsiteX11" fmla="*/ 469392 w 1209599"/>
              <a:gd name="connsiteY11" fmla="*/ 640080 h 1005840"/>
              <a:gd name="connsiteX12" fmla="*/ 469392 w 1209599"/>
              <a:gd name="connsiteY12" fmla="*/ 993648 h 1005840"/>
              <a:gd name="connsiteX13" fmla="*/ 146304 w 1209599"/>
              <a:gd name="connsiteY13" fmla="*/ 987552 h 1005840"/>
              <a:gd name="connsiteX14" fmla="*/ 152400 w 1209599"/>
              <a:gd name="connsiteY14" fmla="*/ 475488 h 1005840"/>
              <a:gd name="connsiteX15" fmla="*/ 0 w 1209599"/>
              <a:gd name="connsiteY15" fmla="*/ 469392 h 1005840"/>
              <a:gd name="connsiteX0" fmla="*/ 0 w 1222551"/>
              <a:gd name="connsiteY0" fmla="*/ 474573 h 1005840"/>
              <a:gd name="connsiteX1" fmla="*/ 616456 w 1222551"/>
              <a:gd name="connsiteY1" fmla="*/ 0 h 1005840"/>
              <a:gd name="connsiteX2" fmla="*/ 878584 w 1222551"/>
              <a:gd name="connsiteY2" fmla="*/ 207264 h 1005840"/>
              <a:gd name="connsiteX3" fmla="*/ 876909 w 1222551"/>
              <a:gd name="connsiteY3" fmla="*/ 106377 h 1005840"/>
              <a:gd name="connsiteX4" fmla="*/ 1020467 w 1222551"/>
              <a:gd name="connsiteY4" fmla="*/ 102872 h 1005840"/>
              <a:gd name="connsiteX5" fmla="*/ 1020467 w 1222551"/>
              <a:gd name="connsiteY5" fmla="*/ 311811 h 1005840"/>
              <a:gd name="connsiteX6" fmla="*/ 1222551 w 1222551"/>
              <a:gd name="connsiteY6" fmla="*/ 477163 h 1005840"/>
              <a:gd name="connsiteX7" fmla="*/ 1067560 w 1222551"/>
              <a:gd name="connsiteY7" fmla="*/ 475488 h 1005840"/>
              <a:gd name="connsiteX8" fmla="*/ 1067560 w 1222551"/>
              <a:gd name="connsiteY8" fmla="*/ 1005840 h 1005840"/>
              <a:gd name="connsiteX9" fmla="*/ 726184 w 1222551"/>
              <a:gd name="connsiteY9" fmla="*/ 999744 h 1005840"/>
              <a:gd name="connsiteX10" fmla="*/ 732280 w 1222551"/>
              <a:gd name="connsiteY10" fmla="*/ 640080 h 1005840"/>
              <a:gd name="connsiteX11" fmla="*/ 482344 w 1222551"/>
              <a:gd name="connsiteY11" fmla="*/ 640080 h 1005840"/>
              <a:gd name="connsiteX12" fmla="*/ 482344 w 1222551"/>
              <a:gd name="connsiteY12" fmla="*/ 993648 h 1005840"/>
              <a:gd name="connsiteX13" fmla="*/ 159256 w 1222551"/>
              <a:gd name="connsiteY13" fmla="*/ 987552 h 1005840"/>
              <a:gd name="connsiteX14" fmla="*/ 165352 w 1222551"/>
              <a:gd name="connsiteY14" fmla="*/ 475488 h 1005840"/>
              <a:gd name="connsiteX15" fmla="*/ 0 w 1222551"/>
              <a:gd name="connsiteY15" fmla="*/ 474573 h 1005840"/>
              <a:gd name="connsiteX0" fmla="*/ 0 w 1222551"/>
              <a:gd name="connsiteY0" fmla="*/ 474573 h 1005840"/>
              <a:gd name="connsiteX1" fmla="*/ 616456 w 1222551"/>
              <a:gd name="connsiteY1" fmla="*/ 0 h 1005840"/>
              <a:gd name="connsiteX2" fmla="*/ 878584 w 1222551"/>
              <a:gd name="connsiteY2" fmla="*/ 207264 h 1005840"/>
              <a:gd name="connsiteX3" fmla="*/ 876909 w 1222551"/>
              <a:gd name="connsiteY3" fmla="*/ 106377 h 1005840"/>
              <a:gd name="connsiteX4" fmla="*/ 1020467 w 1222551"/>
              <a:gd name="connsiteY4" fmla="*/ 102872 h 1005840"/>
              <a:gd name="connsiteX5" fmla="*/ 1020467 w 1222551"/>
              <a:gd name="connsiteY5" fmla="*/ 311811 h 1005840"/>
              <a:gd name="connsiteX6" fmla="*/ 1222551 w 1222551"/>
              <a:gd name="connsiteY6" fmla="*/ 477163 h 1005840"/>
              <a:gd name="connsiteX7" fmla="*/ 1067560 w 1222551"/>
              <a:gd name="connsiteY7" fmla="*/ 475488 h 1005840"/>
              <a:gd name="connsiteX8" fmla="*/ 1067560 w 1222551"/>
              <a:gd name="connsiteY8" fmla="*/ 1005840 h 1005840"/>
              <a:gd name="connsiteX9" fmla="*/ 726184 w 1222551"/>
              <a:gd name="connsiteY9" fmla="*/ 999744 h 1005840"/>
              <a:gd name="connsiteX10" fmla="*/ 732280 w 1222551"/>
              <a:gd name="connsiteY10" fmla="*/ 640080 h 1005840"/>
              <a:gd name="connsiteX11" fmla="*/ 482344 w 1222551"/>
              <a:gd name="connsiteY11" fmla="*/ 640080 h 1005840"/>
              <a:gd name="connsiteX12" fmla="*/ 482344 w 1222551"/>
              <a:gd name="connsiteY12" fmla="*/ 993648 h 1005840"/>
              <a:gd name="connsiteX13" fmla="*/ 164437 w 1222551"/>
              <a:gd name="connsiteY13" fmla="*/ 997913 h 1005840"/>
              <a:gd name="connsiteX14" fmla="*/ 165352 w 1222551"/>
              <a:gd name="connsiteY14" fmla="*/ 475488 h 1005840"/>
              <a:gd name="connsiteX15" fmla="*/ 0 w 1222551"/>
              <a:gd name="connsiteY15" fmla="*/ 474573 h 1005840"/>
              <a:gd name="connsiteX0" fmla="*/ 0 w 1222551"/>
              <a:gd name="connsiteY0" fmla="*/ 474573 h 999744"/>
              <a:gd name="connsiteX1" fmla="*/ 616456 w 1222551"/>
              <a:gd name="connsiteY1" fmla="*/ 0 h 999744"/>
              <a:gd name="connsiteX2" fmla="*/ 878584 w 1222551"/>
              <a:gd name="connsiteY2" fmla="*/ 207264 h 999744"/>
              <a:gd name="connsiteX3" fmla="*/ 876909 w 1222551"/>
              <a:gd name="connsiteY3" fmla="*/ 106377 h 999744"/>
              <a:gd name="connsiteX4" fmla="*/ 1020467 w 1222551"/>
              <a:gd name="connsiteY4" fmla="*/ 102872 h 999744"/>
              <a:gd name="connsiteX5" fmla="*/ 1020467 w 1222551"/>
              <a:gd name="connsiteY5" fmla="*/ 311811 h 999744"/>
              <a:gd name="connsiteX6" fmla="*/ 1222551 w 1222551"/>
              <a:gd name="connsiteY6" fmla="*/ 477163 h 999744"/>
              <a:gd name="connsiteX7" fmla="*/ 1067560 w 1222551"/>
              <a:gd name="connsiteY7" fmla="*/ 475488 h 999744"/>
              <a:gd name="connsiteX8" fmla="*/ 1070151 w 1222551"/>
              <a:gd name="connsiteY8" fmla="*/ 998069 h 999744"/>
              <a:gd name="connsiteX9" fmla="*/ 726184 w 1222551"/>
              <a:gd name="connsiteY9" fmla="*/ 999744 h 999744"/>
              <a:gd name="connsiteX10" fmla="*/ 732280 w 1222551"/>
              <a:gd name="connsiteY10" fmla="*/ 640080 h 999744"/>
              <a:gd name="connsiteX11" fmla="*/ 482344 w 1222551"/>
              <a:gd name="connsiteY11" fmla="*/ 640080 h 999744"/>
              <a:gd name="connsiteX12" fmla="*/ 482344 w 1222551"/>
              <a:gd name="connsiteY12" fmla="*/ 993648 h 999744"/>
              <a:gd name="connsiteX13" fmla="*/ 164437 w 1222551"/>
              <a:gd name="connsiteY13" fmla="*/ 997913 h 999744"/>
              <a:gd name="connsiteX14" fmla="*/ 165352 w 1222551"/>
              <a:gd name="connsiteY14" fmla="*/ 475488 h 999744"/>
              <a:gd name="connsiteX15" fmla="*/ 0 w 1222551"/>
              <a:gd name="connsiteY15" fmla="*/ 474573 h 999744"/>
              <a:gd name="connsiteX0" fmla="*/ 0 w 1222551"/>
              <a:gd name="connsiteY0" fmla="*/ 474573 h 999744"/>
              <a:gd name="connsiteX1" fmla="*/ 616456 w 1222551"/>
              <a:gd name="connsiteY1" fmla="*/ 0 h 999744"/>
              <a:gd name="connsiteX2" fmla="*/ 878584 w 1222551"/>
              <a:gd name="connsiteY2" fmla="*/ 207264 h 999744"/>
              <a:gd name="connsiteX3" fmla="*/ 876909 w 1222551"/>
              <a:gd name="connsiteY3" fmla="*/ 106377 h 999744"/>
              <a:gd name="connsiteX4" fmla="*/ 1020467 w 1222551"/>
              <a:gd name="connsiteY4" fmla="*/ 102872 h 999744"/>
              <a:gd name="connsiteX5" fmla="*/ 1020467 w 1222551"/>
              <a:gd name="connsiteY5" fmla="*/ 311811 h 999744"/>
              <a:gd name="connsiteX6" fmla="*/ 1222551 w 1222551"/>
              <a:gd name="connsiteY6" fmla="*/ 477163 h 999744"/>
              <a:gd name="connsiteX7" fmla="*/ 1067560 w 1222551"/>
              <a:gd name="connsiteY7" fmla="*/ 475488 h 999744"/>
              <a:gd name="connsiteX8" fmla="*/ 1070151 w 1222551"/>
              <a:gd name="connsiteY8" fmla="*/ 998069 h 999744"/>
              <a:gd name="connsiteX9" fmla="*/ 726184 w 1222551"/>
              <a:gd name="connsiteY9" fmla="*/ 999744 h 999744"/>
              <a:gd name="connsiteX10" fmla="*/ 732280 w 1222551"/>
              <a:gd name="connsiteY10" fmla="*/ 640080 h 999744"/>
              <a:gd name="connsiteX11" fmla="*/ 482344 w 1222551"/>
              <a:gd name="connsiteY11" fmla="*/ 640080 h 999744"/>
              <a:gd name="connsiteX12" fmla="*/ 482344 w 1222551"/>
              <a:gd name="connsiteY12" fmla="*/ 998829 h 999744"/>
              <a:gd name="connsiteX13" fmla="*/ 164437 w 1222551"/>
              <a:gd name="connsiteY13" fmla="*/ 997913 h 999744"/>
              <a:gd name="connsiteX14" fmla="*/ 165352 w 1222551"/>
              <a:gd name="connsiteY14" fmla="*/ 475488 h 999744"/>
              <a:gd name="connsiteX15" fmla="*/ 0 w 1222551"/>
              <a:gd name="connsiteY15" fmla="*/ 474573 h 999744"/>
              <a:gd name="connsiteX0" fmla="*/ 0 w 1222551"/>
              <a:gd name="connsiteY0" fmla="*/ 474573 h 998829"/>
              <a:gd name="connsiteX1" fmla="*/ 616456 w 1222551"/>
              <a:gd name="connsiteY1" fmla="*/ 0 h 998829"/>
              <a:gd name="connsiteX2" fmla="*/ 878584 w 1222551"/>
              <a:gd name="connsiteY2" fmla="*/ 207264 h 998829"/>
              <a:gd name="connsiteX3" fmla="*/ 876909 w 1222551"/>
              <a:gd name="connsiteY3" fmla="*/ 106377 h 998829"/>
              <a:gd name="connsiteX4" fmla="*/ 1020467 w 1222551"/>
              <a:gd name="connsiteY4" fmla="*/ 102872 h 998829"/>
              <a:gd name="connsiteX5" fmla="*/ 1020467 w 1222551"/>
              <a:gd name="connsiteY5" fmla="*/ 311811 h 998829"/>
              <a:gd name="connsiteX6" fmla="*/ 1222551 w 1222551"/>
              <a:gd name="connsiteY6" fmla="*/ 477163 h 998829"/>
              <a:gd name="connsiteX7" fmla="*/ 1067560 w 1222551"/>
              <a:gd name="connsiteY7" fmla="*/ 475488 h 998829"/>
              <a:gd name="connsiteX8" fmla="*/ 1070151 w 1222551"/>
              <a:gd name="connsiteY8" fmla="*/ 998069 h 998829"/>
              <a:gd name="connsiteX9" fmla="*/ 728775 w 1222551"/>
              <a:gd name="connsiteY9" fmla="*/ 997154 h 998829"/>
              <a:gd name="connsiteX10" fmla="*/ 732280 w 1222551"/>
              <a:gd name="connsiteY10" fmla="*/ 640080 h 998829"/>
              <a:gd name="connsiteX11" fmla="*/ 482344 w 1222551"/>
              <a:gd name="connsiteY11" fmla="*/ 640080 h 998829"/>
              <a:gd name="connsiteX12" fmla="*/ 482344 w 1222551"/>
              <a:gd name="connsiteY12" fmla="*/ 998829 h 998829"/>
              <a:gd name="connsiteX13" fmla="*/ 164437 w 1222551"/>
              <a:gd name="connsiteY13" fmla="*/ 997913 h 998829"/>
              <a:gd name="connsiteX14" fmla="*/ 165352 w 1222551"/>
              <a:gd name="connsiteY14" fmla="*/ 475488 h 998829"/>
              <a:gd name="connsiteX15" fmla="*/ 0 w 1222551"/>
              <a:gd name="connsiteY15" fmla="*/ 474573 h 998829"/>
              <a:gd name="connsiteX0" fmla="*/ 0 w 1222551"/>
              <a:gd name="connsiteY0" fmla="*/ 474573 h 999745"/>
              <a:gd name="connsiteX1" fmla="*/ 616456 w 1222551"/>
              <a:gd name="connsiteY1" fmla="*/ 0 h 999745"/>
              <a:gd name="connsiteX2" fmla="*/ 878584 w 1222551"/>
              <a:gd name="connsiteY2" fmla="*/ 207264 h 999745"/>
              <a:gd name="connsiteX3" fmla="*/ 876909 w 1222551"/>
              <a:gd name="connsiteY3" fmla="*/ 106377 h 999745"/>
              <a:gd name="connsiteX4" fmla="*/ 1020467 w 1222551"/>
              <a:gd name="connsiteY4" fmla="*/ 102872 h 999745"/>
              <a:gd name="connsiteX5" fmla="*/ 1020467 w 1222551"/>
              <a:gd name="connsiteY5" fmla="*/ 311811 h 999745"/>
              <a:gd name="connsiteX6" fmla="*/ 1222551 w 1222551"/>
              <a:gd name="connsiteY6" fmla="*/ 477163 h 999745"/>
              <a:gd name="connsiteX7" fmla="*/ 1067560 w 1222551"/>
              <a:gd name="connsiteY7" fmla="*/ 475488 h 999745"/>
              <a:gd name="connsiteX8" fmla="*/ 1070151 w 1222551"/>
              <a:gd name="connsiteY8" fmla="*/ 998069 h 999745"/>
              <a:gd name="connsiteX9" fmla="*/ 733956 w 1222551"/>
              <a:gd name="connsiteY9" fmla="*/ 999745 h 999745"/>
              <a:gd name="connsiteX10" fmla="*/ 732280 w 1222551"/>
              <a:gd name="connsiteY10" fmla="*/ 640080 h 999745"/>
              <a:gd name="connsiteX11" fmla="*/ 482344 w 1222551"/>
              <a:gd name="connsiteY11" fmla="*/ 640080 h 999745"/>
              <a:gd name="connsiteX12" fmla="*/ 482344 w 1222551"/>
              <a:gd name="connsiteY12" fmla="*/ 998829 h 999745"/>
              <a:gd name="connsiteX13" fmla="*/ 164437 w 1222551"/>
              <a:gd name="connsiteY13" fmla="*/ 997913 h 999745"/>
              <a:gd name="connsiteX14" fmla="*/ 165352 w 1222551"/>
              <a:gd name="connsiteY14" fmla="*/ 475488 h 999745"/>
              <a:gd name="connsiteX15" fmla="*/ 0 w 1222551"/>
              <a:gd name="connsiteY15" fmla="*/ 474573 h 999745"/>
              <a:gd name="connsiteX0" fmla="*/ 0 w 1222551"/>
              <a:gd name="connsiteY0" fmla="*/ 474573 h 999745"/>
              <a:gd name="connsiteX1" fmla="*/ 616456 w 1222551"/>
              <a:gd name="connsiteY1" fmla="*/ 0 h 999745"/>
              <a:gd name="connsiteX2" fmla="*/ 878584 w 1222551"/>
              <a:gd name="connsiteY2" fmla="*/ 207264 h 999745"/>
              <a:gd name="connsiteX3" fmla="*/ 876909 w 1222551"/>
              <a:gd name="connsiteY3" fmla="*/ 106377 h 999745"/>
              <a:gd name="connsiteX4" fmla="*/ 1020467 w 1222551"/>
              <a:gd name="connsiteY4" fmla="*/ 102872 h 999745"/>
              <a:gd name="connsiteX5" fmla="*/ 1020467 w 1222551"/>
              <a:gd name="connsiteY5" fmla="*/ 311811 h 999745"/>
              <a:gd name="connsiteX6" fmla="*/ 1222551 w 1222551"/>
              <a:gd name="connsiteY6" fmla="*/ 477163 h 999745"/>
              <a:gd name="connsiteX7" fmla="*/ 1067560 w 1222551"/>
              <a:gd name="connsiteY7" fmla="*/ 475488 h 999745"/>
              <a:gd name="connsiteX8" fmla="*/ 1067561 w 1222551"/>
              <a:gd name="connsiteY8" fmla="*/ 995479 h 999745"/>
              <a:gd name="connsiteX9" fmla="*/ 733956 w 1222551"/>
              <a:gd name="connsiteY9" fmla="*/ 999745 h 999745"/>
              <a:gd name="connsiteX10" fmla="*/ 732280 w 1222551"/>
              <a:gd name="connsiteY10" fmla="*/ 640080 h 999745"/>
              <a:gd name="connsiteX11" fmla="*/ 482344 w 1222551"/>
              <a:gd name="connsiteY11" fmla="*/ 640080 h 999745"/>
              <a:gd name="connsiteX12" fmla="*/ 482344 w 1222551"/>
              <a:gd name="connsiteY12" fmla="*/ 998829 h 999745"/>
              <a:gd name="connsiteX13" fmla="*/ 164437 w 1222551"/>
              <a:gd name="connsiteY13" fmla="*/ 997913 h 999745"/>
              <a:gd name="connsiteX14" fmla="*/ 165352 w 1222551"/>
              <a:gd name="connsiteY14" fmla="*/ 475488 h 999745"/>
              <a:gd name="connsiteX15" fmla="*/ 0 w 1222551"/>
              <a:gd name="connsiteY15" fmla="*/ 474573 h 99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2551" h="999745">
                <a:moveTo>
                  <a:pt x="0" y="474573"/>
                </a:moveTo>
                <a:lnTo>
                  <a:pt x="616456" y="0"/>
                </a:lnTo>
                <a:lnTo>
                  <a:pt x="878584" y="207264"/>
                </a:lnTo>
                <a:cubicBezTo>
                  <a:pt x="878026" y="173635"/>
                  <a:pt x="877467" y="140006"/>
                  <a:pt x="876909" y="106377"/>
                </a:cubicBezTo>
                <a:lnTo>
                  <a:pt x="1020467" y="102872"/>
                </a:lnTo>
                <a:cubicBezTo>
                  <a:pt x="1021330" y="170791"/>
                  <a:pt x="1019604" y="243892"/>
                  <a:pt x="1020467" y="311811"/>
                </a:cubicBezTo>
                <a:lnTo>
                  <a:pt x="1222551" y="477163"/>
                </a:lnTo>
                <a:lnTo>
                  <a:pt x="1067560" y="475488"/>
                </a:lnTo>
                <a:cubicBezTo>
                  <a:pt x="1068424" y="649682"/>
                  <a:pt x="1066697" y="821285"/>
                  <a:pt x="1067561" y="995479"/>
                </a:cubicBezTo>
                <a:lnTo>
                  <a:pt x="733956" y="999745"/>
                </a:lnTo>
                <a:cubicBezTo>
                  <a:pt x="735124" y="880720"/>
                  <a:pt x="731112" y="759105"/>
                  <a:pt x="732280" y="640080"/>
                </a:cubicBezTo>
                <a:lnTo>
                  <a:pt x="482344" y="640080"/>
                </a:lnTo>
                <a:lnTo>
                  <a:pt x="482344" y="998829"/>
                </a:lnTo>
                <a:lnTo>
                  <a:pt x="164437" y="997913"/>
                </a:lnTo>
                <a:lnTo>
                  <a:pt x="165352" y="475488"/>
                </a:lnTo>
                <a:lnTo>
                  <a:pt x="0" y="474573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0800" rIns="0" bIns="10800" numCol="1" rtlCol="0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zh-TW" altLang="en-US" sz="2000" b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6720834" y="6413956"/>
            <a:ext cx="19690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0"/>
              </a:spcBef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algn="l" eaLnBrk="1" hangingPunct="1">
              <a:defRPr/>
            </a:pPr>
            <a:r>
              <a:rPr kumimoji="1" lang="zh-TW" altLang="en-US" sz="2800" b="0" kern="0" spc="-300" dirty="0" smtClean="0">
                <a:solidFill>
                  <a:srgbClr val="FFFFFF">
                    <a:lumMod val="85000"/>
                  </a:srgbClr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豐華工程顧問</a:t>
            </a:r>
          </a:p>
        </p:txBody>
      </p:sp>
    </p:spTree>
    <p:extLst>
      <p:ext uri="{BB962C8B-B14F-4D97-AF65-F5344CB8AC3E}">
        <p14:creationId xmlns:p14="http://schemas.microsoft.com/office/powerpoint/2010/main" val="275534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微軟正黑體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微軟正黑體" pitchFamily="34" charset="-120"/>
          <a:cs typeface="微軟正黑體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微軟正黑體" pitchFamily="34" charset="-120"/>
          <a:cs typeface="微軟正黑體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微軟正黑體" pitchFamily="34" charset="-120"/>
          <a:cs typeface="微軟正黑體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微軟正黑體" pitchFamily="34" charset="-120"/>
          <a:cs typeface="微軟正黑體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微軟正黑體" pitchFamily="34" charset="-12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kumimoji="1" sz="2400" b="1">
          <a:solidFill>
            <a:schemeClr val="tx2"/>
          </a:solidFill>
          <a:latin typeface="+mn-lt"/>
          <a:ea typeface="+mn-ea"/>
          <a:cs typeface="微軟正黑體"/>
        </a:defRPr>
      </a:lvl1pPr>
      <a:lvl2pPr marL="360363" indent="-268288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Font typeface="Wingdings" pitchFamily="2" charset="2"/>
        <a:buChar char="Ø"/>
        <a:defRPr kumimoji="1" sz="2000" b="1">
          <a:solidFill>
            <a:srgbClr val="006600"/>
          </a:solidFill>
          <a:latin typeface="+mj-lt"/>
          <a:ea typeface="+mn-ea"/>
          <a:cs typeface="微軟正黑體"/>
        </a:defRPr>
      </a:lvl2pPr>
      <a:lvl3pPr marL="628650" indent="-1841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Char char="•"/>
        <a:defRPr kumimoji="1" b="1">
          <a:solidFill>
            <a:schemeClr val="tx1"/>
          </a:solidFill>
          <a:latin typeface="+mj-lt"/>
          <a:ea typeface="+mn-ea"/>
          <a:cs typeface="微軟正黑體"/>
        </a:defRPr>
      </a:lvl3pPr>
      <a:lvl4pPr marL="804863" indent="-1762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1600">
          <a:solidFill>
            <a:schemeClr val="tx1"/>
          </a:solidFill>
          <a:latin typeface="+mj-lt"/>
          <a:ea typeface="標楷體" pitchFamily="65" charset="-120"/>
          <a:cs typeface="微軟正黑體"/>
        </a:defRPr>
      </a:lvl4pPr>
      <a:lvl5pPr marL="987425" indent="-920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1400">
          <a:solidFill>
            <a:schemeClr val="tx1"/>
          </a:solidFill>
          <a:latin typeface="+mj-lt"/>
          <a:ea typeface="標楷體" pitchFamily="65" charset="-120"/>
          <a:cs typeface="微軟正黑體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j-lt"/>
          <a:ea typeface="標楷體" pitchFamily="65" charset="-12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j-lt"/>
          <a:ea typeface="標楷體" pitchFamily="65" charset="-12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j-lt"/>
          <a:ea typeface="標楷體" pitchFamily="65" charset="-12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1600">
          <a:solidFill>
            <a:schemeClr val="tx1"/>
          </a:solidFill>
          <a:latin typeface="+mj-lt"/>
          <a:ea typeface="標楷體" pitchFamily="65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954A1A-53E6-4997-BCFB-750978FBA1B5}" type="datetimeFigureOut">
              <a:rPr lang="zh-TW" altLang="en-US" b="0" smtClean="0">
                <a:solidFill>
                  <a:srgbClr val="464653"/>
                </a:solidFill>
                <a:latin typeface="Gill Sans MT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2018/12/6</a:t>
            </a:fld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652ED7-896A-49A3-9851-42439718C357}" type="slidenum">
              <a:rPr lang="zh-TW" altLang="en-US" b="0" smtClean="0">
                <a:solidFill>
                  <a:srgbClr val="464653"/>
                </a:solidFill>
                <a:latin typeface="Gill Sans MT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6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</a:lstStyle>
          <a:p>
            <a:pPr algn="l">
              <a:spcBef>
                <a:spcPct val="0"/>
              </a:spcBef>
              <a:defRPr/>
            </a:pPr>
            <a:fld id="{268E23B1-8C7B-431D-B544-E5CBF026C16D}" type="datetime1">
              <a:rPr kumimoji="1" lang="zh-TW" altLang="en-US" b="0"/>
              <a:pPr algn="l">
                <a:spcBef>
                  <a:spcPct val="0"/>
                </a:spcBef>
                <a:defRPr/>
              </a:pPr>
              <a:t>2018/12/6</a:t>
            </a:fld>
            <a:endParaRPr kumimoji="1" lang="en-US" altLang="zh-TW" b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</a:lstStyle>
          <a:p>
            <a:pPr>
              <a:spcBef>
                <a:spcPct val="0"/>
              </a:spcBef>
              <a:defRPr/>
            </a:pPr>
            <a:endParaRPr kumimoji="1" lang="en-US" altLang="zh-TW" b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標楷體" pitchFamily="65" charset="-120"/>
              </a:defRPr>
            </a:lvl1pPr>
          </a:lstStyle>
          <a:p>
            <a:pPr>
              <a:spcBef>
                <a:spcPct val="0"/>
              </a:spcBef>
              <a:defRPr/>
            </a:pPr>
            <a:fld id="{F9FDBAD5-E707-4F89-BF15-F86D19053BEA}" type="slidenum">
              <a:rPr kumimoji="1" lang="zh-TW" altLang="en-US" b="0"/>
              <a:pPr>
                <a:spcBef>
                  <a:spcPct val="0"/>
                </a:spcBef>
                <a:defRPr/>
              </a:pPr>
              <a:t>‹#›</a:t>
            </a:fld>
            <a:endParaRPr kumimoji="1" lang="zh-TW" altLang="en-US" b="0"/>
          </a:p>
        </p:txBody>
      </p:sp>
    </p:spTree>
    <p:extLst>
      <p:ext uri="{BB962C8B-B14F-4D97-AF65-F5344CB8AC3E}">
        <p14:creationId xmlns:p14="http://schemas.microsoft.com/office/powerpoint/2010/main" val="308393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954A1A-53E6-4997-BCFB-750978FBA1B5}" type="datetimeFigureOut">
              <a:rPr lang="zh-TW" altLang="en-US" b="0" smtClean="0">
                <a:solidFill>
                  <a:srgbClr val="464653"/>
                </a:solidFill>
                <a:latin typeface="Gill Sans MT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2018/12/6</a:t>
            </a:fld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652ED7-896A-49A3-9851-42439718C357}" type="slidenum">
              <a:rPr lang="zh-TW" altLang="en-US" b="0" smtClean="0">
                <a:solidFill>
                  <a:srgbClr val="464653"/>
                </a:solidFill>
                <a:latin typeface="Gill Sans MT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954A1A-53E6-4997-BCFB-750978FBA1B5}" type="datetimeFigureOut">
              <a:rPr lang="zh-TW" altLang="en-US" b="0" smtClean="0">
                <a:solidFill>
                  <a:srgbClr val="464653"/>
                </a:solidFill>
                <a:latin typeface="Gill Sans MT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2018/12/6</a:t>
            </a:fld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652ED7-896A-49A3-9851-42439718C357}" type="slidenum">
              <a:rPr lang="zh-TW" altLang="en-US" b="0" smtClean="0">
                <a:solidFill>
                  <a:srgbClr val="464653"/>
                </a:solidFill>
                <a:latin typeface="Gill Sans MT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6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954A1A-53E6-4997-BCFB-750978FBA1B5}" type="datetimeFigureOut">
              <a:rPr lang="zh-TW" altLang="en-US" b="0" smtClean="0">
                <a:solidFill>
                  <a:srgbClr val="464653"/>
                </a:solidFill>
                <a:latin typeface="Gill Sans MT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2018/12/6</a:t>
            </a:fld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652ED7-896A-49A3-9851-42439718C357}" type="slidenum">
              <a:rPr lang="zh-TW" altLang="en-US" b="0" smtClean="0">
                <a:solidFill>
                  <a:srgbClr val="464653"/>
                </a:solidFill>
                <a:latin typeface="Gill Sans MT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b="0">
              <a:solidFill>
                <a:srgbClr val="464653"/>
              </a:solidFill>
              <a:latin typeface="Gill Sans MT"/>
              <a:ea typeface="新細明體"/>
            </a:endParaRPr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fld id="{0486BA02-E071-4C44-927B-8D3899FBD13B}" type="datetime1">
              <a:rPr kumimoji="1" lang="en-US" altLang="zh-TW" b="0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 eaLnBrk="0" hangingPunct="0">
                <a:spcBef>
                  <a:spcPct val="0"/>
                </a:spcBef>
                <a:defRPr/>
              </a:pPr>
              <a:t>12/6/2018</a:t>
            </a:fld>
            <a:endParaRPr kumimoji="1" lang="en-US" altLang="zh-TW" b="0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endParaRPr kumimoji="1" lang="en-US" altLang="zh-TW" b="0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endParaRPr kumimoji="1" lang="zh-TW" altLang="zh-TW" b="0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15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microsoft.com/office/2007/relationships/hdphoto" Target="../media/hdphoto1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3" Type="http://schemas.openxmlformats.org/officeDocument/2006/relationships/image" Target="../media/image86.jpeg"/><Relationship Id="rId21" Type="http://schemas.openxmlformats.org/officeDocument/2006/relationships/image" Target="../media/image104.pn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png"/><Relationship Id="rId2" Type="http://schemas.openxmlformats.org/officeDocument/2006/relationships/image" Target="../media/image85.jpeg"/><Relationship Id="rId16" Type="http://schemas.openxmlformats.org/officeDocument/2006/relationships/image" Target="../media/image99.jpe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23" Type="http://schemas.openxmlformats.org/officeDocument/2006/relationships/image" Target="../media/image106.png"/><Relationship Id="rId10" Type="http://schemas.openxmlformats.org/officeDocument/2006/relationships/image" Target="../media/image93.jpeg"/><Relationship Id="rId19" Type="http://schemas.openxmlformats.org/officeDocument/2006/relationships/image" Target="../media/image102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hyperlink" Target="http://quarry.acchl.com.tw/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jpeg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869900"/>
              </p:ext>
            </p:extLst>
          </p:nvPr>
        </p:nvGraphicFramePr>
        <p:xfrm>
          <a:off x="395536" y="692696"/>
          <a:ext cx="8568952" cy="5943654"/>
        </p:xfrm>
        <a:graphic>
          <a:graphicData uri="http://schemas.openxmlformats.org/drawingml/2006/table">
            <a:tbl>
              <a:tblPr firstRow="1" bandRow="1"/>
              <a:tblGrid>
                <a:gridCol w="575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6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7312"/>
                <a:gridCol w="1481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810377168"/>
                    </a:ext>
                  </a:extLst>
                </a:gridCol>
              </a:tblGrid>
              <a:tr h="5998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項次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</a:t>
                      </a:r>
                      <a:endParaRPr lang="zh-TW" altLang="en-US" sz="1800" b="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b="0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endParaRPr lang="zh-TW" altLang="en-US" sz="1800" b="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endParaRPr lang="zh-TW" altLang="en-US" sz="1800" b="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kern="1200" dirty="0" smtClean="0">
                          <a:solidFill>
                            <a:schemeClr val="lt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五</a:t>
                      </a:r>
                      <a:endParaRPr kumimoji="0" lang="zh-TW" altLang="en-US" sz="1800" b="1" kern="1200" dirty="0">
                        <a:solidFill>
                          <a:schemeClr val="lt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74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方案</a:t>
                      </a:r>
                      <a:endParaRPr lang="zh-TW" altLang="en-US" sz="18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zh-TW" altLang="en-US" sz="1800" b="1" kern="12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礦區排水改善成果</a:t>
                      </a:r>
                      <a:endParaRPr kumimoji="0" lang="zh-TW" altLang="en-US" sz="1800" b="1" kern="1200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地質安全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建立安全預警機制</a:t>
                      </a:r>
                      <a:endParaRPr lang="zh-TW" altLang="en-US" sz="18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部落溝通</a:t>
                      </a:r>
                      <a:endParaRPr lang="en-US" altLang="zh-TW" sz="1800" b="1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&amp;</a:t>
                      </a:r>
                    </a:p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村民參與</a:t>
                      </a:r>
                      <a:endParaRPr lang="zh-TW" altLang="en-US" sz="18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房屋修繕成果</a:t>
                      </a:r>
                      <a:endParaRPr lang="zh-TW" altLang="en-US" sz="18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56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zh-TW" altLang="en-US" sz="1600" b="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礦場</a:t>
                      </a:r>
                      <a:r>
                        <a:rPr kumimoji="0" lang="zh-TW" altLang="en-US" sz="16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水保設施</a:t>
                      </a:r>
                      <a:r>
                        <a:rPr kumimoji="0" lang="zh-TW" altLang="en-US" sz="1600" b="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清淤維護</a:t>
                      </a:r>
                      <a:endParaRPr kumimoji="0" lang="en-US" altLang="zh-TW" sz="1600" b="0" kern="1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zh-TW" altLang="en-US" sz="1600" b="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礦區聯外橫交排水改善。</a:t>
                      </a:r>
                      <a:endParaRPr kumimoji="0" lang="en-US" altLang="zh-TW" sz="1600" b="0" kern="1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zh-TW" altLang="en-US" sz="1600" b="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無名溪右岸截水溝改善</a:t>
                      </a:r>
                      <a:endParaRPr kumimoji="0" lang="en-US" altLang="zh-TW" sz="1600" b="0" kern="1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zh-TW" altLang="en-US" sz="1600" b="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排水總盤點提最佳改善方案</a:t>
                      </a:r>
                      <a:endParaRPr kumimoji="0" lang="en-US" altLang="zh-TW" sz="1600" b="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空中光達拍攝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地面光達監測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地質資料調查彙整中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礦區排水系統即時影像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(CCDV)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監測</a:t>
                      </a:r>
                      <a:endParaRPr lang="en-US" altLang="zh-TW" sz="16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sym typeface="Arial" pitchFamily="34" charset="0"/>
                        </a:rPr>
                        <a:t>建立「亞泥礦區外中富世部落範圍內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  <a:sym typeface="Arial" pitchFamily="34" charset="0"/>
                        </a:rPr>
                        <a:t>疏散撤離及災難緊急應變計畫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Arial" pitchFamily="34" charset="0"/>
                        </a:rPr>
                        <a:t>」</a:t>
                      </a:r>
                      <a:endParaRPr lang="en-US" altLang="zh-TW" sz="1600" b="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移動式爆破監測儀至民宅監測，即時讓村民了解監測數值</a:t>
                      </a:r>
                      <a:endParaRPr lang="en-US" altLang="zh-TW" sz="16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礦區植生綠化工作已由本廠富世村員工</a:t>
                      </a:r>
                      <a:r>
                        <a:rPr kumimoji="0"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李道生</a:t>
                      </a:r>
                      <a:r>
                        <a:rPr kumimoji="0"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kumimoji="0" lang="zh-TW" alt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帶領族人直接負責管理及學習</a:t>
                      </a:r>
                      <a:r>
                        <a:rPr kumimoji="0"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植物專業。</a:t>
                      </a:r>
                      <a:endParaRPr kumimoji="0" lang="en-US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每月礦場監測量測工作已由本廠在地族人與專家參與</a:t>
                      </a:r>
                      <a:r>
                        <a:rPr kumimoji="0" lang="zh-TW" alt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kumimoji="0" lang="en-US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日邀請部落會議上礦場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SL680~780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現勘</a:t>
                      </a:r>
                      <a:r>
                        <a:rPr lang="zh-TW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礦場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年前邊坡、山體穩定情形</a:t>
                      </a:r>
                      <a:endParaRPr lang="en-US" altLang="zh-TW" sz="16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富世村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1~12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鄰截至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日止已完成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220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戶，持續進行修繕中。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完成修繕住戶滿意度調查問卷各項滿意度「非常滿意」選項逹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100%)</a:t>
                      </a:r>
                      <a:endParaRPr lang="en-US" altLang="zh-TW" sz="16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亞洲水泥「居住安全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」改善成果亮點</a:t>
            </a:r>
            <a:r>
              <a:rPr lang="en-US" altLang="zh-TW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(1/2)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8433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0775" y="188640"/>
            <a:ext cx="8226425" cy="45720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zh-TW" altLang="en-US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礦區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DF004</a:t>
            </a:r>
            <a:r>
              <a:rPr lang="zh-TW" altLang="en-US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土石流潛勢溪流調查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85"/>
          <a:stretch/>
        </p:blipFill>
        <p:spPr bwMode="auto">
          <a:xfrm>
            <a:off x="708494" y="815008"/>
            <a:ext cx="7560840" cy="574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555" y="765649"/>
            <a:ext cx="3191692" cy="200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652120" y="533256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SL245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436096" y="243192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SL780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603201" y="6189181"/>
            <a:ext cx="1663261" cy="369332"/>
          </a:xfrm>
          <a:prstGeom prst="rect">
            <a:avLst/>
          </a:prstGeom>
          <a:solidFill>
            <a:srgbClr val="FFFF00">
              <a:alpha val="38824"/>
            </a:srgb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800" b="0" dirty="0" smtClean="0">
                <a:solidFill>
                  <a:prstClr val="black"/>
                </a:solidFill>
                <a:latin typeface="Calibri"/>
                <a:ea typeface="新細明體"/>
              </a:rPr>
              <a:t>GPS</a:t>
            </a:r>
            <a:r>
              <a:rPr lang="zh-TW" altLang="en-US" sz="1800" b="0" dirty="0" smtClean="0">
                <a:solidFill>
                  <a:prstClr val="black"/>
                </a:solidFill>
                <a:latin typeface="Calibri"/>
                <a:ea typeface="新細明體"/>
              </a:rPr>
              <a:t>路徑軌跡</a:t>
            </a:r>
            <a:endParaRPr lang="zh-TW" altLang="en-US" sz="1800" b="0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4644008" y="4581128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2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056866" y="4581128"/>
            <a:ext cx="582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SL395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4727094" y="3645024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>
                <a:solidFill>
                  <a:prstClr val="black"/>
                </a:solidFill>
              </a:rPr>
              <a:t>3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151389" y="3645024"/>
            <a:ext cx="711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SL580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17" name="橢圓 16"/>
          <p:cNvSpPr/>
          <p:nvPr/>
        </p:nvSpPr>
        <p:spPr bwMode="auto">
          <a:xfrm>
            <a:off x="4879494" y="3068960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>
                <a:solidFill>
                  <a:prstClr val="black"/>
                </a:solidFill>
              </a:rPr>
              <a:t>4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292352" y="3068960"/>
            <a:ext cx="711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SL680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19" name="橢圓 18"/>
          <p:cNvSpPr/>
          <p:nvPr/>
        </p:nvSpPr>
        <p:spPr bwMode="auto">
          <a:xfrm>
            <a:off x="4788024" y="2755478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6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283969" y="2719953"/>
            <a:ext cx="595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SL750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4716016" y="2539454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>
                <a:solidFill>
                  <a:prstClr val="black"/>
                </a:solidFill>
              </a:rPr>
              <a:t>7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207424" y="2521691"/>
            <a:ext cx="731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SL760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5220072" y="2467446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>
                <a:solidFill>
                  <a:prstClr val="black"/>
                </a:solidFill>
              </a:rPr>
              <a:t>8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5508104" y="3763590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9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652120" y="378904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SL570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26" name="橢圓 25"/>
          <p:cNvSpPr/>
          <p:nvPr/>
        </p:nvSpPr>
        <p:spPr bwMode="auto">
          <a:xfrm>
            <a:off x="5258966" y="3496705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10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426439" y="349442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SL580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28" name="文字方塊 66"/>
          <p:cNvSpPr txBox="1">
            <a:spLocks noChangeArrowheads="1"/>
          </p:cNvSpPr>
          <p:nvPr/>
        </p:nvSpPr>
        <p:spPr bwMode="auto">
          <a:xfrm>
            <a:off x="7524328" y="1769312"/>
            <a:ext cx="485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3600" dirty="0">
                <a:solidFill>
                  <a:prstClr val="black"/>
                </a:solidFill>
                <a:latin typeface="Calibri" pitchFamily="34" charset="0"/>
                <a:ea typeface="新細明體"/>
              </a:rPr>
              <a:t>N</a:t>
            </a:r>
            <a:endParaRPr lang="zh-TW" altLang="en-US" sz="3600" dirty="0">
              <a:solidFill>
                <a:prstClr val="black"/>
              </a:solidFill>
              <a:latin typeface="Calibri" pitchFamily="34" charset="0"/>
              <a:ea typeface="新細明體"/>
            </a:endParaRPr>
          </a:p>
        </p:txBody>
      </p:sp>
      <p:sp>
        <p:nvSpPr>
          <p:cNvPr id="29" name="向右箭號 28"/>
          <p:cNvSpPr/>
          <p:nvPr/>
        </p:nvSpPr>
        <p:spPr bwMode="auto">
          <a:xfrm rot="3919159">
            <a:off x="7265368" y="1329998"/>
            <a:ext cx="598487" cy="2381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 b="0">
              <a:solidFill>
                <a:prstClr val="white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220841" y="516180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200" b="0" dirty="0" smtClean="0">
                <a:solidFill>
                  <a:srgbClr val="002060"/>
                </a:solidFill>
                <a:latin typeface="Calibri"/>
                <a:ea typeface="新細明體"/>
              </a:rPr>
              <a:t>SL295</a:t>
            </a:r>
            <a:endParaRPr lang="zh-TW" altLang="en-US" sz="1200" b="0" dirty="0">
              <a:solidFill>
                <a:srgbClr val="002060"/>
              </a:solidFill>
              <a:latin typeface="Calibri"/>
              <a:ea typeface="新細明體"/>
            </a:endParaRPr>
          </a:p>
        </p:txBody>
      </p:sp>
      <p:sp>
        <p:nvSpPr>
          <p:cNvPr id="31" name="橢圓 30"/>
          <p:cNvSpPr/>
          <p:nvPr/>
        </p:nvSpPr>
        <p:spPr bwMode="auto">
          <a:xfrm>
            <a:off x="4716016" y="5091092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1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32" name="橢圓 31"/>
          <p:cNvSpPr/>
          <p:nvPr/>
        </p:nvSpPr>
        <p:spPr bwMode="auto">
          <a:xfrm>
            <a:off x="5469210" y="2780928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5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107414" y="5594325"/>
            <a:ext cx="5021218" cy="1118255"/>
          </a:xfrm>
          <a:prstGeom prst="rect">
            <a:avLst/>
          </a:prstGeom>
          <a:solidFill>
            <a:srgbClr val="FFFF99">
              <a:alpha val="50980"/>
            </a:srgbClr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調查人員：魏新洵水保技師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亞泥</a:t>
            </a:r>
            <a:r>
              <a:rPr lang="zh-TW" altLang="en-US" sz="2000" dirty="0" smtClean="0">
                <a:latin typeface="標楷體"/>
                <a:ea typeface="標楷體"/>
              </a:rPr>
              <a:t>：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游象麟主任、吳偉誠助理工程師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日期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09:00~18:30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地點：採礦場植生大壁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SL245~SL780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56588" y="18864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二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3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8122" b="5480"/>
          <a:stretch/>
        </p:blipFill>
        <p:spPr>
          <a:xfrm>
            <a:off x="296603" y="714893"/>
            <a:ext cx="8607826" cy="5636031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285750" y="110716"/>
            <a:ext cx="7899400" cy="5210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微軟正黑體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9pPr>
          </a:lstStyle>
          <a:p>
            <a:pPr>
              <a:defRPr/>
            </a:pPr>
            <a:r>
              <a:rPr lang="zh-TW" altLang="en-US" sz="3600" b="0" kern="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3600" b="0" kern="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en-US" altLang="zh-TW" sz="3600" b="0" kern="0" dirty="0" smtClean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DF004</a:t>
            </a:r>
            <a:r>
              <a:rPr lang="zh-TW" altLang="en-US" sz="3600" b="0" kern="0" dirty="0" smtClean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潛勢溪流上游現況調查</a:t>
            </a:r>
            <a:endParaRPr lang="zh-TW" altLang="en-US" sz="3600" b="0" kern="0" dirty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4" name="手繪多邊形 3"/>
          <p:cNvSpPr/>
          <p:nvPr/>
        </p:nvSpPr>
        <p:spPr bwMode="auto">
          <a:xfrm>
            <a:off x="2776451" y="2294313"/>
            <a:ext cx="3549534" cy="2061556"/>
          </a:xfrm>
          <a:custGeom>
            <a:avLst/>
            <a:gdLst>
              <a:gd name="connsiteX0" fmla="*/ 0 w 3690850"/>
              <a:gd name="connsiteY0" fmla="*/ 2144683 h 2144683"/>
              <a:gd name="connsiteX1" fmla="*/ 881149 w 3690850"/>
              <a:gd name="connsiteY1" fmla="*/ 1828800 h 2144683"/>
              <a:gd name="connsiteX2" fmla="*/ 1620981 w 3690850"/>
              <a:gd name="connsiteY2" fmla="*/ 1762298 h 2144683"/>
              <a:gd name="connsiteX3" fmla="*/ 2369127 w 3690850"/>
              <a:gd name="connsiteY3" fmla="*/ 1637607 h 2144683"/>
              <a:gd name="connsiteX4" fmla="*/ 2784763 w 3690850"/>
              <a:gd name="connsiteY4" fmla="*/ 1288472 h 2144683"/>
              <a:gd name="connsiteX5" fmla="*/ 3391592 w 3690850"/>
              <a:gd name="connsiteY5" fmla="*/ 523702 h 2144683"/>
              <a:gd name="connsiteX6" fmla="*/ 3690850 w 3690850"/>
              <a:gd name="connsiteY6" fmla="*/ 0 h 2144683"/>
              <a:gd name="connsiteX0" fmla="*/ 0 w 3549534"/>
              <a:gd name="connsiteY0" fmla="*/ 2061556 h 2061556"/>
              <a:gd name="connsiteX1" fmla="*/ 739833 w 3549534"/>
              <a:gd name="connsiteY1" fmla="*/ 1828800 h 2061556"/>
              <a:gd name="connsiteX2" fmla="*/ 1479665 w 3549534"/>
              <a:gd name="connsiteY2" fmla="*/ 1762298 h 2061556"/>
              <a:gd name="connsiteX3" fmla="*/ 2227811 w 3549534"/>
              <a:gd name="connsiteY3" fmla="*/ 1637607 h 2061556"/>
              <a:gd name="connsiteX4" fmla="*/ 2643447 w 3549534"/>
              <a:gd name="connsiteY4" fmla="*/ 1288472 h 2061556"/>
              <a:gd name="connsiteX5" fmla="*/ 3250276 w 3549534"/>
              <a:gd name="connsiteY5" fmla="*/ 523702 h 2061556"/>
              <a:gd name="connsiteX6" fmla="*/ 3549534 w 3549534"/>
              <a:gd name="connsiteY6" fmla="*/ 0 h 2061556"/>
              <a:gd name="connsiteX0" fmla="*/ 0 w 3549534"/>
              <a:gd name="connsiteY0" fmla="*/ 2061556 h 2061556"/>
              <a:gd name="connsiteX1" fmla="*/ 1122218 w 3549534"/>
              <a:gd name="connsiteY1" fmla="*/ 1745672 h 2061556"/>
              <a:gd name="connsiteX2" fmla="*/ 1479665 w 3549534"/>
              <a:gd name="connsiteY2" fmla="*/ 1762298 h 2061556"/>
              <a:gd name="connsiteX3" fmla="*/ 2227811 w 3549534"/>
              <a:gd name="connsiteY3" fmla="*/ 1637607 h 2061556"/>
              <a:gd name="connsiteX4" fmla="*/ 2643447 w 3549534"/>
              <a:gd name="connsiteY4" fmla="*/ 1288472 h 2061556"/>
              <a:gd name="connsiteX5" fmla="*/ 3250276 w 3549534"/>
              <a:gd name="connsiteY5" fmla="*/ 523702 h 2061556"/>
              <a:gd name="connsiteX6" fmla="*/ 3549534 w 3549534"/>
              <a:gd name="connsiteY6" fmla="*/ 0 h 2061556"/>
              <a:gd name="connsiteX0" fmla="*/ 0 w 3549534"/>
              <a:gd name="connsiteY0" fmla="*/ 2061556 h 2061556"/>
              <a:gd name="connsiteX1" fmla="*/ 1005840 w 3549534"/>
              <a:gd name="connsiteY1" fmla="*/ 1770611 h 2061556"/>
              <a:gd name="connsiteX2" fmla="*/ 1479665 w 3549534"/>
              <a:gd name="connsiteY2" fmla="*/ 1762298 h 2061556"/>
              <a:gd name="connsiteX3" fmla="*/ 2227811 w 3549534"/>
              <a:gd name="connsiteY3" fmla="*/ 1637607 h 2061556"/>
              <a:gd name="connsiteX4" fmla="*/ 2643447 w 3549534"/>
              <a:gd name="connsiteY4" fmla="*/ 1288472 h 2061556"/>
              <a:gd name="connsiteX5" fmla="*/ 3250276 w 3549534"/>
              <a:gd name="connsiteY5" fmla="*/ 523702 h 2061556"/>
              <a:gd name="connsiteX6" fmla="*/ 3549534 w 3549534"/>
              <a:gd name="connsiteY6" fmla="*/ 0 h 2061556"/>
              <a:gd name="connsiteX0" fmla="*/ 0 w 3549534"/>
              <a:gd name="connsiteY0" fmla="*/ 2061556 h 2061556"/>
              <a:gd name="connsiteX1" fmla="*/ 1005840 w 3549534"/>
              <a:gd name="connsiteY1" fmla="*/ 1770611 h 2061556"/>
              <a:gd name="connsiteX2" fmla="*/ 1584167 w 3549534"/>
              <a:gd name="connsiteY2" fmla="*/ 1631669 h 2061556"/>
              <a:gd name="connsiteX3" fmla="*/ 2227811 w 3549534"/>
              <a:gd name="connsiteY3" fmla="*/ 1637607 h 2061556"/>
              <a:gd name="connsiteX4" fmla="*/ 2643447 w 3549534"/>
              <a:gd name="connsiteY4" fmla="*/ 1288472 h 2061556"/>
              <a:gd name="connsiteX5" fmla="*/ 3250276 w 3549534"/>
              <a:gd name="connsiteY5" fmla="*/ 523702 h 2061556"/>
              <a:gd name="connsiteX6" fmla="*/ 3549534 w 3549534"/>
              <a:gd name="connsiteY6" fmla="*/ 0 h 2061556"/>
              <a:gd name="connsiteX0" fmla="*/ 0 w 3549534"/>
              <a:gd name="connsiteY0" fmla="*/ 2061556 h 2061556"/>
              <a:gd name="connsiteX1" fmla="*/ 1005840 w 3549534"/>
              <a:gd name="connsiteY1" fmla="*/ 1770611 h 2061556"/>
              <a:gd name="connsiteX2" fmla="*/ 1584167 w 3549534"/>
              <a:gd name="connsiteY2" fmla="*/ 1631669 h 2061556"/>
              <a:gd name="connsiteX3" fmla="*/ 2349731 w 3549534"/>
              <a:gd name="connsiteY3" fmla="*/ 1306681 h 2061556"/>
              <a:gd name="connsiteX4" fmla="*/ 2643447 w 3549534"/>
              <a:gd name="connsiteY4" fmla="*/ 1288472 h 2061556"/>
              <a:gd name="connsiteX5" fmla="*/ 3250276 w 3549534"/>
              <a:gd name="connsiteY5" fmla="*/ 523702 h 2061556"/>
              <a:gd name="connsiteX6" fmla="*/ 3549534 w 3549534"/>
              <a:gd name="connsiteY6" fmla="*/ 0 h 2061556"/>
              <a:gd name="connsiteX0" fmla="*/ 0 w 3549534"/>
              <a:gd name="connsiteY0" fmla="*/ 2061556 h 2061556"/>
              <a:gd name="connsiteX1" fmla="*/ 1005840 w 3549534"/>
              <a:gd name="connsiteY1" fmla="*/ 1770611 h 2061556"/>
              <a:gd name="connsiteX2" fmla="*/ 1584167 w 3549534"/>
              <a:gd name="connsiteY2" fmla="*/ 1631669 h 2061556"/>
              <a:gd name="connsiteX3" fmla="*/ 2349731 w 3549534"/>
              <a:gd name="connsiteY3" fmla="*/ 1306681 h 2061556"/>
              <a:gd name="connsiteX4" fmla="*/ 2721824 w 3549534"/>
              <a:gd name="connsiteY4" fmla="*/ 1053341 h 2061556"/>
              <a:gd name="connsiteX5" fmla="*/ 3250276 w 3549534"/>
              <a:gd name="connsiteY5" fmla="*/ 523702 h 2061556"/>
              <a:gd name="connsiteX6" fmla="*/ 3549534 w 3549534"/>
              <a:gd name="connsiteY6" fmla="*/ 0 h 206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534" h="2061556">
                <a:moveTo>
                  <a:pt x="0" y="2061556"/>
                </a:moveTo>
                <a:cubicBezTo>
                  <a:pt x="305492" y="1935480"/>
                  <a:pt x="741812" y="1842259"/>
                  <a:pt x="1005840" y="1770611"/>
                </a:cubicBezTo>
                <a:cubicBezTo>
                  <a:pt x="1269868" y="1698963"/>
                  <a:pt x="1360185" y="1708991"/>
                  <a:pt x="1584167" y="1631669"/>
                </a:cubicBezTo>
                <a:cubicBezTo>
                  <a:pt x="1808149" y="1554347"/>
                  <a:pt x="2160122" y="1403069"/>
                  <a:pt x="2349731" y="1306681"/>
                </a:cubicBezTo>
                <a:cubicBezTo>
                  <a:pt x="2539341" y="1210293"/>
                  <a:pt x="2571733" y="1183838"/>
                  <a:pt x="2721824" y="1053341"/>
                </a:cubicBezTo>
                <a:cubicBezTo>
                  <a:pt x="2871915" y="922844"/>
                  <a:pt x="3112324" y="699259"/>
                  <a:pt x="3250276" y="523702"/>
                </a:cubicBezTo>
                <a:cubicBezTo>
                  <a:pt x="3388228" y="348145"/>
                  <a:pt x="3475412" y="154478"/>
                  <a:pt x="3549534" y="0"/>
                </a:cubicBezTo>
              </a:path>
            </a:pathLst>
          </a:custGeom>
          <a:noFill/>
          <a:ln w="22225" cap="flat" cmpd="sng" algn="ctr">
            <a:solidFill>
              <a:srgbClr val="FF66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5" name="手繪多邊形 4"/>
          <p:cNvSpPr/>
          <p:nvPr/>
        </p:nvSpPr>
        <p:spPr bwMode="auto">
          <a:xfrm>
            <a:off x="2543695" y="1496291"/>
            <a:ext cx="3566160" cy="3541222"/>
          </a:xfrm>
          <a:custGeom>
            <a:avLst/>
            <a:gdLst>
              <a:gd name="connsiteX0" fmla="*/ 507076 w 3724102"/>
              <a:gd name="connsiteY0" fmla="*/ 0 h 4796444"/>
              <a:gd name="connsiteX1" fmla="*/ 1005840 w 3724102"/>
              <a:gd name="connsiteY1" fmla="*/ 216131 h 4796444"/>
              <a:gd name="connsiteX2" fmla="*/ 1604356 w 3724102"/>
              <a:gd name="connsiteY2" fmla="*/ 0 h 4796444"/>
              <a:gd name="connsiteX3" fmla="*/ 2069869 w 3724102"/>
              <a:gd name="connsiteY3" fmla="*/ 0 h 4796444"/>
              <a:gd name="connsiteX4" fmla="*/ 2776451 w 3724102"/>
              <a:gd name="connsiteY4" fmla="*/ 407324 h 4796444"/>
              <a:gd name="connsiteX5" fmla="*/ 3034145 w 3724102"/>
              <a:gd name="connsiteY5" fmla="*/ 606829 h 4796444"/>
              <a:gd name="connsiteX6" fmla="*/ 3449782 w 3724102"/>
              <a:gd name="connsiteY6" fmla="*/ 839585 h 4796444"/>
              <a:gd name="connsiteX7" fmla="*/ 3724102 w 3724102"/>
              <a:gd name="connsiteY7" fmla="*/ 1064029 h 4796444"/>
              <a:gd name="connsiteX8" fmla="*/ 3640974 w 3724102"/>
              <a:gd name="connsiteY8" fmla="*/ 1280160 h 4796444"/>
              <a:gd name="connsiteX9" fmla="*/ 3433156 w 3724102"/>
              <a:gd name="connsiteY9" fmla="*/ 1695796 h 4796444"/>
              <a:gd name="connsiteX10" fmla="*/ 2842952 w 3724102"/>
              <a:gd name="connsiteY10" fmla="*/ 2352502 h 4796444"/>
              <a:gd name="connsiteX11" fmla="*/ 2369127 w 3724102"/>
              <a:gd name="connsiteY11" fmla="*/ 2535382 h 4796444"/>
              <a:gd name="connsiteX12" fmla="*/ 1778923 w 3724102"/>
              <a:gd name="connsiteY12" fmla="*/ 2676698 h 4796444"/>
              <a:gd name="connsiteX13" fmla="*/ 1546167 w 3724102"/>
              <a:gd name="connsiteY13" fmla="*/ 2892829 h 4796444"/>
              <a:gd name="connsiteX14" fmla="*/ 1022465 w 3724102"/>
              <a:gd name="connsiteY14" fmla="*/ 2967644 h 4796444"/>
              <a:gd name="connsiteX15" fmla="*/ 498763 w 3724102"/>
              <a:gd name="connsiteY15" fmla="*/ 3050771 h 4796444"/>
              <a:gd name="connsiteX16" fmla="*/ 490451 w 3724102"/>
              <a:gd name="connsiteY16" fmla="*/ 3192087 h 4796444"/>
              <a:gd name="connsiteX17" fmla="*/ 515389 w 3724102"/>
              <a:gd name="connsiteY17" fmla="*/ 3848793 h 4796444"/>
              <a:gd name="connsiteX18" fmla="*/ 374072 w 3724102"/>
              <a:gd name="connsiteY18" fmla="*/ 4414058 h 4796444"/>
              <a:gd name="connsiteX19" fmla="*/ 0 w 3724102"/>
              <a:gd name="connsiteY19" fmla="*/ 4796444 h 4796444"/>
              <a:gd name="connsiteX0" fmla="*/ 133004 w 3350030"/>
              <a:gd name="connsiteY0" fmla="*/ 0 h 4414058"/>
              <a:gd name="connsiteX1" fmla="*/ 631768 w 3350030"/>
              <a:gd name="connsiteY1" fmla="*/ 216131 h 4414058"/>
              <a:gd name="connsiteX2" fmla="*/ 1230284 w 3350030"/>
              <a:gd name="connsiteY2" fmla="*/ 0 h 4414058"/>
              <a:gd name="connsiteX3" fmla="*/ 1695797 w 3350030"/>
              <a:gd name="connsiteY3" fmla="*/ 0 h 4414058"/>
              <a:gd name="connsiteX4" fmla="*/ 2402379 w 3350030"/>
              <a:gd name="connsiteY4" fmla="*/ 407324 h 4414058"/>
              <a:gd name="connsiteX5" fmla="*/ 2660073 w 3350030"/>
              <a:gd name="connsiteY5" fmla="*/ 606829 h 4414058"/>
              <a:gd name="connsiteX6" fmla="*/ 3075710 w 3350030"/>
              <a:gd name="connsiteY6" fmla="*/ 839585 h 4414058"/>
              <a:gd name="connsiteX7" fmla="*/ 3350030 w 3350030"/>
              <a:gd name="connsiteY7" fmla="*/ 1064029 h 4414058"/>
              <a:gd name="connsiteX8" fmla="*/ 3266902 w 3350030"/>
              <a:gd name="connsiteY8" fmla="*/ 1280160 h 4414058"/>
              <a:gd name="connsiteX9" fmla="*/ 3059084 w 3350030"/>
              <a:gd name="connsiteY9" fmla="*/ 1695796 h 4414058"/>
              <a:gd name="connsiteX10" fmla="*/ 2468880 w 3350030"/>
              <a:gd name="connsiteY10" fmla="*/ 2352502 h 4414058"/>
              <a:gd name="connsiteX11" fmla="*/ 1995055 w 3350030"/>
              <a:gd name="connsiteY11" fmla="*/ 2535382 h 4414058"/>
              <a:gd name="connsiteX12" fmla="*/ 1404851 w 3350030"/>
              <a:gd name="connsiteY12" fmla="*/ 2676698 h 4414058"/>
              <a:gd name="connsiteX13" fmla="*/ 1172095 w 3350030"/>
              <a:gd name="connsiteY13" fmla="*/ 2892829 h 4414058"/>
              <a:gd name="connsiteX14" fmla="*/ 648393 w 3350030"/>
              <a:gd name="connsiteY14" fmla="*/ 2967644 h 4414058"/>
              <a:gd name="connsiteX15" fmla="*/ 124691 w 3350030"/>
              <a:gd name="connsiteY15" fmla="*/ 3050771 h 4414058"/>
              <a:gd name="connsiteX16" fmla="*/ 116379 w 3350030"/>
              <a:gd name="connsiteY16" fmla="*/ 3192087 h 4414058"/>
              <a:gd name="connsiteX17" fmla="*/ 141317 w 3350030"/>
              <a:gd name="connsiteY17" fmla="*/ 3848793 h 4414058"/>
              <a:gd name="connsiteX18" fmla="*/ 0 w 3350030"/>
              <a:gd name="connsiteY18" fmla="*/ 4414058 h 4414058"/>
              <a:gd name="connsiteX0" fmla="*/ 16625 w 3233651"/>
              <a:gd name="connsiteY0" fmla="*/ 0 h 3848793"/>
              <a:gd name="connsiteX1" fmla="*/ 515389 w 3233651"/>
              <a:gd name="connsiteY1" fmla="*/ 216131 h 3848793"/>
              <a:gd name="connsiteX2" fmla="*/ 1113905 w 3233651"/>
              <a:gd name="connsiteY2" fmla="*/ 0 h 3848793"/>
              <a:gd name="connsiteX3" fmla="*/ 1579418 w 3233651"/>
              <a:gd name="connsiteY3" fmla="*/ 0 h 3848793"/>
              <a:gd name="connsiteX4" fmla="*/ 2286000 w 3233651"/>
              <a:gd name="connsiteY4" fmla="*/ 407324 h 3848793"/>
              <a:gd name="connsiteX5" fmla="*/ 2543694 w 3233651"/>
              <a:gd name="connsiteY5" fmla="*/ 606829 h 3848793"/>
              <a:gd name="connsiteX6" fmla="*/ 2959331 w 3233651"/>
              <a:gd name="connsiteY6" fmla="*/ 839585 h 3848793"/>
              <a:gd name="connsiteX7" fmla="*/ 3233651 w 3233651"/>
              <a:gd name="connsiteY7" fmla="*/ 1064029 h 3848793"/>
              <a:gd name="connsiteX8" fmla="*/ 3150523 w 3233651"/>
              <a:gd name="connsiteY8" fmla="*/ 1280160 h 3848793"/>
              <a:gd name="connsiteX9" fmla="*/ 2942705 w 3233651"/>
              <a:gd name="connsiteY9" fmla="*/ 1695796 h 3848793"/>
              <a:gd name="connsiteX10" fmla="*/ 2352501 w 3233651"/>
              <a:gd name="connsiteY10" fmla="*/ 2352502 h 3848793"/>
              <a:gd name="connsiteX11" fmla="*/ 1878676 w 3233651"/>
              <a:gd name="connsiteY11" fmla="*/ 2535382 h 3848793"/>
              <a:gd name="connsiteX12" fmla="*/ 1288472 w 3233651"/>
              <a:gd name="connsiteY12" fmla="*/ 2676698 h 3848793"/>
              <a:gd name="connsiteX13" fmla="*/ 1055716 w 3233651"/>
              <a:gd name="connsiteY13" fmla="*/ 2892829 h 3848793"/>
              <a:gd name="connsiteX14" fmla="*/ 532014 w 3233651"/>
              <a:gd name="connsiteY14" fmla="*/ 2967644 h 3848793"/>
              <a:gd name="connsiteX15" fmla="*/ 8312 w 3233651"/>
              <a:gd name="connsiteY15" fmla="*/ 3050771 h 3848793"/>
              <a:gd name="connsiteX16" fmla="*/ 0 w 3233651"/>
              <a:gd name="connsiteY16" fmla="*/ 3192087 h 3848793"/>
              <a:gd name="connsiteX17" fmla="*/ 24938 w 3233651"/>
              <a:gd name="connsiteY17" fmla="*/ 3848793 h 3848793"/>
              <a:gd name="connsiteX0" fmla="*/ 16625 w 3233651"/>
              <a:gd name="connsiteY0" fmla="*/ 0 h 3192087"/>
              <a:gd name="connsiteX1" fmla="*/ 515389 w 3233651"/>
              <a:gd name="connsiteY1" fmla="*/ 216131 h 3192087"/>
              <a:gd name="connsiteX2" fmla="*/ 1113905 w 3233651"/>
              <a:gd name="connsiteY2" fmla="*/ 0 h 3192087"/>
              <a:gd name="connsiteX3" fmla="*/ 1579418 w 3233651"/>
              <a:gd name="connsiteY3" fmla="*/ 0 h 3192087"/>
              <a:gd name="connsiteX4" fmla="*/ 2286000 w 3233651"/>
              <a:gd name="connsiteY4" fmla="*/ 407324 h 3192087"/>
              <a:gd name="connsiteX5" fmla="*/ 2543694 w 3233651"/>
              <a:gd name="connsiteY5" fmla="*/ 606829 h 3192087"/>
              <a:gd name="connsiteX6" fmla="*/ 2959331 w 3233651"/>
              <a:gd name="connsiteY6" fmla="*/ 839585 h 3192087"/>
              <a:gd name="connsiteX7" fmla="*/ 3233651 w 3233651"/>
              <a:gd name="connsiteY7" fmla="*/ 1064029 h 3192087"/>
              <a:gd name="connsiteX8" fmla="*/ 3150523 w 3233651"/>
              <a:gd name="connsiteY8" fmla="*/ 1280160 h 3192087"/>
              <a:gd name="connsiteX9" fmla="*/ 2942705 w 3233651"/>
              <a:gd name="connsiteY9" fmla="*/ 1695796 h 3192087"/>
              <a:gd name="connsiteX10" fmla="*/ 2352501 w 3233651"/>
              <a:gd name="connsiteY10" fmla="*/ 2352502 h 3192087"/>
              <a:gd name="connsiteX11" fmla="*/ 1878676 w 3233651"/>
              <a:gd name="connsiteY11" fmla="*/ 2535382 h 3192087"/>
              <a:gd name="connsiteX12" fmla="*/ 1288472 w 3233651"/>
              <a:gd name="connsiteY12" fmla="*/ 2676698 h 3192087"/>
              <a:gd name="connsiteX13" fmla="*/ 1055716 w 3233651"/>
              <a:gd name="connsiteY13" fmla="*/ 2892829 h 3192087"/>
              <a:gd name="connsiteX14" fmla="*/ 532014 w 3233651"/>
              <a:gd name="connsiteY14" fmla="*/ 2967644 h 3192087"/>
              <a:gd name="connsiteX15" fmla="*/ 8312 w 3233651"/>
              <a:gd name="connsiteY15" fmla="*/ 3050771 h 3192087"/>
              <a:gd name="connsiteX16" fmla="*/ 0 w 3233651"/>
              <a:gd name="connsiteY16" fmla="*/ 3192087 h 3192087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483032 w 3566160"/>
              <a:gd name="connsiteY8" fmla="*/ 1280160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20981 w 3566160"/>
              <a:gd name="connsiteY12" fmla="*/ 2676698 h 3541222"/>
              <a:gd name="connsiteX13" fmla="*/ 1388225 w 3566160"/>
              <a:gd name="connsiteY13" fmla="*/ 2892829 h 3541222"/>
              <a:gd name="connsiteX14" fmla="*/ 864523 w 3566160"/>
              <a:gd name="connsiteY14" fmla="*/ 2967644 h 3541222"/>
              <a:gd name="connsiteX15" fmla="*/ 340821 w 3566160"/>
              <a:gd name="connsiteY15" fmla="*/ 3050771 h 3541222"/>
              <a:gd name="connsiteX16" fmla="*/ 0 w 3566160"/>
              <a:gd name="connsiteY16" fmla="*/ 3541222 h 3541222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483032 w 3566160"/>
              <a:gd name="connsiteY8" fmla="*/ 1280160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20981 w 3566160"/>
              <a:gd name="connsiteY12" fmla="*/ 2676698 h 3541222"/>
              <a:gd name="connsiteX13" fmla="*/ 1388225 w 3566160"/>
              <a:gd name="connsiteY13" fmla="*/ 2892829 h 3541222"/>
              <a:gd name="connsiteX14" fmla="*/ 864523 w 3566160"/>
              <a:gd name="connsiteY14" fmla="*/ 2967644 h 3541222"/>
              <a:gd name="connsiteX15" fmla="*/ 440574 w 3566160"/>
              <a:gd name="connsiteY15" fmla="*/ 3117273 h 3541222"/>
              <a:gd name="connsiteX16" fmla="*/ 0 w 3566160"/>
              <a:gd name="connsiteY16" fmla="*/ 3541222 h 3541222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483032 w 3566160"/>
              <a:gd name="connsiteY8" fmla="*/ 1280160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20981 w 3566160"/>
              <a:gd name="connsiteY12" fmla="*/ 2676698 h 3541222"/>
              <a:gd name="connsiteX13" fmla="*/ 1271847 w 3566160"/>
              <a:gd name="connsiteY13" fmla="*/ 2867891 h 3541222"/>
              <a:gd name="connsiteX14" fmla="*/ 864523 w 3566160"/>
              <a:gd name="connsiteY14" fmla="*/ 2967644 h 3541222"/>
              <a:gd name="connsiteX15" fmla="*/ 440574 w 3566160"/>
              <a:gd name="connsiteY15" fmla="*/ 3117273 h 3541222"/>
              <a:gd name="connsiteX16" fmla="*/ 0 w 3566160"/>
              <a:gd name="connsiteY16" fmla="*/ 3541222 h 3541222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483032 w 3566160"/>
              <a:gd name="connsiteY8" fmla="*/ 1280160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20981 w 3566160"/>
              <a:gd name="connsiteY12" fmla="*/ 2676698 h 3541222"/>
              <a:gd name="connsiteX13" fmla="*/ 1271847 w 3566160"/>
              <a:gd name="connsiteY13" fmla="*/ 2842953 h 3541222"/>
              <a:gd name="connsiteX14" fmla="*/ 864523 w 3566160"/>
              <a:gd name="connsiteY14" fmla="*/ 2967644 h 3541222"/>
              <a:gd name="connsiteX15" fmla="*/ 440574 w 3566160"/>
              <a:gd name="connsiteY15" fmla="*/ 3117273 h 3541222"/>
              <a:gd name="connsiteX16" fmla="*/ 0 w 3566160"/>
              <a:gd name="connsiteY16" fmla="*/ 3541222 h 3541222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483032 w 3566160"/>
              <a:gd name="connsiteY8" fmla="*/ 1280160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20981 w 3566160"/>
              <a:gd name="connsiteY12" fmla="*/ 2676698 h 3541222"/>
              <a:gd name="connsiteX13" fmla="*/ 1271847 w 3566160"/>
              <a:gd name="connsiteY13" fmla="*/ 2842953 h 3541222"/>
              <a:gd name="connsiteX14" fmla="*/ 864523 w 3566160"/>
              <a:gd name="connsiteY14" fmla="*/ 2967644 h 3541222"/>
              <a:gd name="connsiteX15" fmla="*/ 440574 w 3566160"/>
              <a:gd name="connsiteY15" fmla="*/ 3117273 h 3541222"/>
              <a:gd name="connsiteX16" fmla="*/ 0 w 3566160"/>
              <a:gd name="connsiteY16" fmla="*/ 3541222 h 3541222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532908 w 3566160"/>
              <a:gd name="connsiteY8" fmla="*/ 1271847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20981 w 3566160"/>
              <a:gd name="connsiteY12" fmla="*/ 2676698 h 3541222"/>
              <a:gd name="connsiteX13" fmla="*/ 1271847 w 3566160"/>
              <a:gd name="connsiteY13" fmla="*/ 2842953 h 3541222"/>
              <a:gd name="connsiteX14" fmla="*/ 864523 w 3566160"/>
              <a:gd name="connsiteY14" fmla="*/ 2967644 h 3541222"/>
              <a:gd name="connsiteX15" fmla="*/ 440574 w 3566160"/>
              <a:gd name="connsiteY15" fmla="*/ 3117273 h 3541222"/>
              <a:gd name="connsiteX16" fmla="*/ 0 w 3566160"/>
              <a:gd name="connsiteY16" fmla="*/ 3541222 h 3541222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532908 w 3566160"/>
              <a:gd name="connsiteY8" fmla="*/ 1271847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20981 w 3566160"/>
              <a:gd name="connsiteY12" fmla="*/ 2676698 h 3541222"/>
              <a:gd name="connsiteX13" fmla="*/ 1271847 w 3566160"/>
              <a:gd name="connsiteY13" fmla="*/ 2842953 h 3541222"/>
              <a:gd name="connsiteX14" fmla="*/ 950787 w 3566160"/>
              <a:gd name="connsiteY14" fmla="*/ 2984897 h 3541222"/>
              <a:gd name="connsiteX15" fmla="*/ 440574 w 3566160"/>
              <a:gd name="connsiteY15" fmla="*/ 3117273 h 3541222"/>
              <a:gd name="connsiteX16" fmla="*/ 0 w 3566160"/>
              <a:gd name="connsiteY16" fmla="*/ 3541222 h 3541222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532908 w 3566160"/>
              <a:gd name="connsiteY8" fmla="*/ 1271847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20981 w 3566160"/>
              <a:gd name="connsiteY12" fmla="*/ 2676698 h 3541222"/>
              <a:gd name="connsiteX13" fmla="*/ 1383990 w 3566160"/>
              <a:gd name="connsiteY13" fmla="*/ 2877459 h 3541222"/>
              <a:gd name="connsiteX14" fmla="*/ 950787 w 3566160"/>
              <a:gd name="connsiteY14" fmla="*/ 2984897 h 3541222"/>
              <a:gd name="connsiteX15" fmla="*/ 440574 w 3566160"/>
              <a:gd name="connsiteY15" fmla="*/ 3117273 h 3541222"/>
              <a:gd name="connsiteX16" fmla="*/ 0 w 3566160"/>
              <a:gd name="connsiteY16" fmla="*/ 3541222 h 3541222"/>
              <a:gd name="connsiteX0" fmla="*/ 349134 w 3566160"/>
              <a:gd name="connsiteY0" fmla="*/ 0 h 3541222"/>
              <a:gd name="connsiteX1" fmla="*/ 847898 w 3566160"/>
              <a:gd name="connsiteY1" fmla="*/ 216131 h 3541222"/>
              <a:gd name="connsiteX2" fmla="*/ 1446414 w 3566160"/>
              <a:gd name="connsiteY2" fmla="*/ 0 h 3541222"/>
              <a:gd name="connsiteX3" fmla="*/ 1911927 w 3566160"/>
              <a:gd name="connsiteY3" fmla="*/ 0 h 3541222"/>
              <a:gd name="connsiteX4" fmla="*/ 2618509 w 3566160"/>
              <a:gd name="connsiteY4" fmla="*/ 407324 h 3541222"/>
              <a:gd name="connsiteX5" fmla="*/ 2876203 w 3566160"/>
              <a:gd name="connsiteY5" fmla="*/ 606829 h 3541222"/>
              <a:gd name="connsiteX6" fmla="*/ 3291840 w 3566160"/>
              <a:gd name="connsiteY6" fmla="*/ 839585 h 3541222"/>
              <a:gd name="connsiteX7" fmla="*/ 3566160 w 3566160"/>
              <a:gd name="connsiteY7" fmla="*/ 1064029 h 3541222"/>
              <a:gd name="connsiteX8" fmla="*/ 3532908 w 3566160"/>
              <a:gd name="connsiteY8" fmla="*/ 1271847 h 3541222"/>
              <a:gd name="connsiteX9" fmla="*/ 3275214 w 3566160"/>
              <a:gd name="connsiteY9" fmla="*/ 1695796 h 3541222"/>
              <a:gd name="connsiteX10" fmla="*/ 2685010 w 3566160"/>
              <a:gd name="connsiteY10" fmla="*/ 2352502 h 3541222"/>
              <a:gd name="connsiteX11" fmla="*/ 2211185 w 3566160"/>
              <a:gd name="connsiteY11" fmla="*/ 2535382 h 3541222"/>
              <a:gd name="connsiteX12" fmla="*/ 1681366 w 3566160"/>
              <a:gd name="connsiteY12" fmla="*/ 2737083 h 3541222"/>
              <a:gd name="connsiteX13" fmla="*/ 1383990 w 3566160"/>
              <a:gd name="connsiteY13" fmla="*/ 2877459 h 3541222"/>
              <a:gd name="connsiteX14" fmla="*/ 950787 w 3566160"/>
              <a:gd name="connsiteY14" fmla="*/ 2984897 h 3541222"/>
              <a:gd name="connsiteX15" fmla="*/ 440574 w 3566160"/>
              <a:gd name="connsiteY15" fmla="*/ 3117273 h 3541222"/>
              <a:gd name="connsiteX16" fmla="*/ 0 w 3566160"/>
              <a:gd name="connsiteY16" fmla="*/ 3541222 h 354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66160" h="3541222">
                <a:moveTo>
                  <a:pt x="349134" y="0"/>
                </a:moveTo>
                <a:lnTo>
                  <a:pt x="847898" y="216131"/>
                </a:lnTo>
                <a:lnTo>
                  <a:pt x="1446414" y="0"/>
                </a:lnTo>
                <a:lnTo>
                  <a:pt x="1911927" y="0"/>
                </a:lnTo>
                <a:lnTo>
                  <a:pt x="2618509" y="407324"/>
                </a:lnTo>
                <a:lnTo>
                  <a:pt x="2876203" y="606829"/>
                </a:lnTo>
                <a:lnTo>
                  <a:pt x="3291840" y="839585"/>
                </a:lnTo>
                <a:lnTo>
                  <a:pt x="3566160" y="1064029"/>
                </a:lnTo>
                <a:lnTo>
                  <a:pt x="3532908" y="1271847"/>
                </a:lnTo>
                <a:lnTo>
                  <a:pt x="3275214" y="1695796"/>
                </a:lnTo>
                <a:lnTo>
                  <a:pt x="2685010" y="2352502"/>
                </a:lnTo>
                <a:lnTo>
                  <a:pt x="2211185" y="2535382"/>
                </a:lnTo>
                <a:lnTo>
                  <a:pt x="1681366" y="2737083"/>
                </a:lnTo>
                <a:lnTo>
                  <a:pt x="1383990" y="2877459"/>
                </a:lnTo>
                <a:cubicBezTo>
                  <a:pt x="1209423" y="2935648"/>
                  <a:pt x="1108023" y="2944928"/>
                  <a:pt x="950787" y="2984897"/>
                </a:cubicBezTo>
                <a:cubicBezTo>
                  <a:pt x="793551" y="3024866"/>
                  <a:pt x="581890" y="3067397"/>
                  <a:pt x="440574" y="3117273"/>
                </a:cubicBezTo>
                <a:lnTo>
                  <a:pt x="0" y="3541222"/>
                </a:lnTo>
              </a:path>
            </a:pathLst>
          </a:custGeom>
          <a:noFill/>
          <a:ln w="22225" cap="flat" cmpd="sng" algn="ctr">
            <a:solidFill>
              <a:srgbClr val="00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矩形 5"/>
          <p:cNvSpPr/>
          <p:nvPr/>
        </p:nvSpPr>
        <p:spPr>
          <a:xfrm rot="1971484">
            <a:off x="4193813" y="1756803"/>
            <a:ext cx="1296787" cy="27699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b="0" dirty="0" smtClean="0">
                <a:solidFill>
                  <a:srgbClr val="FFFF00"/>
                </a:solidFill>
                <a:latin typeface="Calibri"/>
                <a:ea typeface="新細明體"/>
              </a:rPr>
              <a:t>未開採區域</a:t>
            </a:r>
            <a:endParaRPr lang="zh-TW" altLang="en-US" sz="18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7" name="矩形 6"/>
          <p:cNvSpPr/>
          <p:nvPr/>
        </p:nvSpPr>
        <p:spPr>
          <a:xfrm rot="2138126">
            <a:off x="5183687" y="1854266"/>
            <a:ext cx="723207" cy="27699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b="0" dirty="0" smtClean="0">
                <a:solidFill>
                  <a:srgbClr val="FFFF00"/>
                </a:solidFill>
                <a:latin typeface="Calibri"/>
                <a:ea typeface="新細明體"/>
              </a:rPr>
              <a:t>開採區</a:t>
            </a:r>
            <a:endParaRPr lang="zh-TW" altLang="en-US" sz="18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8" name="矩形 7"/>
          <p:cNvSpPr/>
          <p:nvPr/>
        </p:nvSpPr>
        <p:spPr>
          <a:xfrm rot="19860790">
            <a:off x="4218784" y="2432869"/>
            <a:ext cx="1296787" cy="215444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公告</a:t>
            </a:r>
            <a:r>
              <a:rPr lang="en-US" altLang="zh-TW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DF004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10" name="矩形 9"/>
          <p:cNvSpPr/>
          <p:nvPr/>
        </p:nvSpPr>
        <p:spPr>
          <a:xfrm rot="21034130">
            <a:off x="7245525" y="3900539"/>
            <a:ext cx="817885" cy="215444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現況流路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11" name="圓角矩形圖說文字 10"/>
          <p:cNvSpPr/>
          <p:nvPr/>
        </p:nvSpPr>
        <p:spPr bwMode="auto">
          <a:xfrm>
            <a:off x="4326775" y="3137635"/>
            <a:ext cx="773220" cy="372264"/>
          </a:xfrm>
          <a:prstGeom prst="wedgeRoundRectCallout">
            <a:avLst>
              <a:gd name="adj1" fmla="val 28734"/>
              <a:gd name="adj2" fmla="val 90238"/>
              <a:gd name="adj3" fmla="val 16667"/>
            </a:avLst>
          </a:prstGeom>
          <a:solidFill>
            <a:schemeClr val="bg1">
              <a:alpha val="64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200" b="0" dirty="0" smtClean="0">
                <a:solidFill>
                  <a:srgbClr val="6600CC"/>
                </a:solidFill>
                <a:latin typeface="Calibri"/>
                <a:ea typeface="新細明體"/>
              </a:rPr>
              <a:t>推測原始</a:t>
            </a:r>
            <a:r>
              <a:rPr lang="zh-TW" altLang="en-US" sz="1200" b="0" dirty="0">
                <a:solidFill>
                  <a:srgbClr val="6600CC"/>
                </a:solidFill>
                <a:latin typeface="Calibri"/>
                <a:ea typeface="新細明體"/>
              </a:rPr>
              <a:t>野溪流路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sz="12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9855" y="4702584"/>
            <a:ext cx="2902639" cy="1783794"/>
          </a:xfrm>
          <a:prstGeom prst="rect">
            <a:avLst/>
          </a:prstGeom>
          <a:ln w="12700">
            <a:solidFill>
              <a:srgbClr val="FF66FF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7233400" y="6264956"/>
            <a:ext cx="1738337" cy="215444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現況流路 階段</a:t>
            </a:r>
            <a:r>
              <a:rPr lang="en-US" altLang="zh-TW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EL.610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16" name="向下箭號 15"/>
          <p:cNvSpPr/>
          <p:nvPr/>
        </p:nvSpPr>
        <p:spPr bwMode="auto">
          <a:xfrm rot="1285329">
            <a:off x="8141260" y="5048723"/>
            <a:ext cx="165009" cy="308722"/>
          </a:xfrm>
          <a:prstGeom prst="downArrow">
            <a:avLst/>
          </a:prstGeom>
          <a:solidFill>
            <a:srgbClr val="00FFFF">
              <a:alpha val="58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0800" rIns="0" bIns="10800" numCol="1" rtlCol="0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zh-TW" altLang="en-US" sz="2000" b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手繪多邊形 16"/>
          <p:cNvSpPr/>
          <p:nvPr/>
        </p:nvSpPr>
        <p:spPr bwMode="auto">
          <a:xfrm>
            <a:off x="6304932" y="4693153"/>
            <a:ext cx="2408966" cy="1626955"/>
          </a:xfrm>
          <a:custGeom>
            <a:avLst/>
            <a:gdLst>
              <a:gd name="connsiteX0" fmla="*/ 2449902 w 2449902"/>
              <a:gd name="connsiteY0" fmla="*/ 0 h 1751163"/>
              <a:gd name="connsiteX1" fmla="*/ 1923690 w 2449902"/>
              <a:gd name="connsiteY1" fmla="*/ 1328468 h 1751163"/>
              <a:gd name="connsiteX2" fmla="*/ 207034 w 2449902"/>
              <a:gd name="connsiteY2" fmla="*/ 1475117 h 1751163"/>
              <a:gd name="connsiteX3" fmla="*/ 0 w 2449902"/>
              <a:gd name="connsiteY3" fmla="*/ 1751163 h 1751163"/>
              <a:gd name="connsiteX0" fmla="*/ 2449902 w 2449902"/>
              <a:gd name="connsiteY0" fmla="*/ 0 h 1751163"/>
              <a:gd name="connsiteX1" fmla="*/ 2016217 w 2449902"/>
              <a:gd name="connsiteY1" fmla="*/ 1328468 h 1751163"/>
              <a:gd name="connsiteX2" fmla="*/ 207034 w 2449902"/>
              <a:gd name="connsiteY2" fmla="*/ 1475117 h 1751163"/>
              <a:gd name="connsiteX3" fmla="*/ 0 w 2449902"/>
              <a:gd name="connsiteY3" fmla="*/ 1751163 h 1751163"/>
              <a:gd name="connsiteX0" fmla="*/ 2449902 w 2449902"/>
              <a:gd name="connsiteY0" fmla="*/ 0 h 1751163"/>
              <a:gd name="connsiteX1" fmla="*/ 2189145 w 2449902"/>
              <a:gd name="connsiteY1" fmla="*/ 746896 h 1751163"/>
              <a:gd name="connsiteX2" fmla="*/ 2016217 w 2449902"/>
              <a:gd name="connsiteY2" fmla="*/ 1328468 h 1751163"/>
              <a:gd name="connsiteX3" fmla="*/ 207034 w 2449902"/>
              <a:gd name="connsiteY3" fmla="*/ 1475117 h 1751163"/>
              <a:gd name="connsiteX4" fmla="*/ 0 w 2449902"/>
              <a:gd name="connsiteY4" fmla="*/ 1751163 h 1751163"/>
              <a:gd name="connsiteX0" fmla="*/ 2449902 w 2449902"/>
              <a:gd name="connsiteY0" fmla="*/ 0 h 1751163"/>
              <a:gd name="connsiteX1" fmla="*/ 2189145 w 2449902"/>
              <a:gd name="connsiteY1" fmla="*/ 746896 h 1751163"/>
              <a:gd name="connsiteX2" fmla="*/ 2016217 w 2449902"/>
              <a:gd name="connsiteY2" fmla="*/ 1328468 h 1751163"/>
              <a:gd name="connsiteX3" fmla="*/ 207034 w 2449902"/>
              <a:gd name="connsiteY3" fmla="*/ 1475117 h 1751163"/>
              <a:gd name="connsiteX4" fmla="*/ 0 w 2449902"/>
              <a:gd name="connsiteY4" fmla="*/ 1751163 h 1751163"/>
              <a:gd name="connsiteX0" fmla="*/ 2348963 w 2348963"/>
              <a:gd name="connsiteY0" fmla="*/ 0 h 1483692"/>
              <a:gd name="connsiteX1" fmla="*/ 2189145 w 2348963"/>
              <a:gd name="connsiteY1" fmla="*/ 479425 h 1483692"/>
              <a:gd name="connsiteX2" fmla="*/ 2016217 w 2348963"/>
              <a:gd name="connsiteY2" fmla="*/ 1060997 h 1483692"/>
              <a:gd name="connsiteX3" fmla="*/ 207034 w 2348963"/>
              <a:gd name="connsiteY3" fmla="*/ 1207646 h 1483692"/>
              <a:gd name="connsiteX4" fmla="*/ 0 w 2348963"/>
              <a:gd name="connsiteY4" fmla="*/ 1483692 h 148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963" h="1483692">
                <a:moveTo>
                  <a:pt x="2348963" y="0"/>
                </a:moveTo>
                <a:cubicBezTo>
                  <a:pt x="2253632" y="267321"/>
                  <a:pt x="2284476" y="212104"/>
                  <a:pt x="2189145" y="479425"/>
                </a:cubicBezTo>
                <a:lnTo>
                  <a:pt x="2016217" y="1060997"/>
                </a:lnTo>
                <a:lnTo>
                  <a:pt x="207034" y="1207646"/>
                </a:lnTo>
                <a:lnTo>
                  <a:pt x="0" y="148369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21780" y="4946028"/>
            <a:ext cx="768622" cy="430887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開採殘坡</a:t>
            </a:r>
            <a:r>
              <a:rPr lang="en-US" altLang="zh-TW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/>
            </a:r>
            <a:br>
              <a:rPr lang="en-US" altLang="zh-TW" sz="1400" b="0" dirty="0" smtClean="0">
                <a:solidFill>
                  <a:srgbClr val="FFFF00"/>
                </a:solidFill>
                <a:latin typeface="Calibri"/>
                <a:ea typeface="新細明體"/>
              </a:rPr>
            </a:br>
            <a:r>
              <a:rPr lang="en-US" altLang="zh-TW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(</a:t>
            </a: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岩面</a:t>
            </a:r>
            <a:r>
              <a:rPr lang="en-US" altLang="zh-TW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)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866229" y="5728352"/>
            <a:ext cx="768622" cy="430887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坡腳沖積岩屑礫石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2" y="781593"/>
            <a:ext cx="3082332" cy="1737238"/>
          </a:xfrm>
          <a:prstGeom prst="rect">
            <a:avLst/>
          </a:prstGeom>
          <a:ln w="12700">
            <a:solidFill>
              <a:srgbClr val="FF66FF"/>
            </a:solidFill>
          </a:ln>
        </p:spPr>
      </p:pic>
      <p:sp>
        <p:nvSpPr>
          <p:cNvPr id="21" name="矩形 20"/>
          <p:cNvSpPr/>
          <p:nvPr/>
        </p:nvSpPr>
        <p:spPr>
          <a:xfrm>
            <a:off x="2159384" y="898776"/>
            <a:ext cx="768622" cy="215444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連續岩體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39305" y="1496291"/>
            <a:ext cx="768622" cy="430887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舊溪床沖積物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4475" y="1289503"/>
            <a:ext cx="768622" cy="646331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殘坡及階段平台無表土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26682" y="4585730"/>
            <a:ext cx="914032" cy="430887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上游集水區約</a:t>
            </a:r>
            <a:r>
              <a:rPr lang="en-US" altLang="zh-TW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10.9ha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3486724" y="1496291"/>
            <a:ext cx="2548316" cy="118470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 flipV="1">
            <a:off x="5486550" y="4293232"/>
            <a:ext cx="2147826" cy="42111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4467101" y="6159239"/>
            <a:ext cx="1527897" cy="184666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extLst/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200" b="0" dirty="0">
                <a:solidFill>
                  <a:srgbClr val="FFFF00"/>
                </a:solidFill>
                <a:latin typeface="Calibri"/>
                <a:ea typeface="新細明體"/>
              </a:rPr>
              <a:t>底圖</a:t>
            </a:r>
            <a:r>
              <a:rPr lang="en-US" altLang="zh-TW" sz="1200" b="0" dirty="0" smtClean="0">
                <a:solidFill>
                  <a:srgbClr val="FFFF00"/>
                </a:solidFill>
                <a:latin typeface="Calibri"/>
                <a:ea typeface="新細明體"/>
              </a:rPr>
              <a:t>-</a:t>
            </a:r>
            <a:r>
              <a:rPr lang="zh-TW" altLang="en-US" sz="1200" b="0" dirty="0" smtClean="0">
                <a:solidFill>
                  <a:srgbClr val="FFFF00"/>
                </a:solidFill>
                <a:latin typeface="Calibri"/>
                <a:ea typeface="新細明體"/>
              </a:rPr>
              <a:t>亞泥</a:t>
            </a:r>
            <a:r>
              <a:rPr lang="en-US" altLang="zh-TW" sz="1200" b="0" dirty="0" smtClean="0">
                <a:solidFill>
                  <a:srgbClr val="FFFF00"/>
                </a:solidFill>
                <a:latin typeface="Calibri"/>
                <a:ea typeface="新細明體"/>
              </a:rPr>
              <a:t>106</a:t>
            </a:r>
            <a:r>
              <a:rPr lang="zh-TW" altLang="en-US" sz="1200" b="0" dirty="0" smtClean="0">
                <a:solidFill>
                  <a:srgbClr val="FFFF00"/>
                </a:solidFill>
                <a:latin typeface="Calibri"/>
                <a:ea typeface="新細明體"/>
              </a:rPr>
              <a:t>年</a:t>
            </a:r>
            <a:r>
              <a:rPr lang="en-US" altLang="zh-TW" sz="1200" b="0" dirty="0" smtClean="0">
                <a:solidFill>
                  <a:srgbClr val="FFFF00"/>
                </a:solidFill>
                <a:latin typeface="Calibri"/>
                <a:ea typeface="新細明體"/>
              </a:rPr>
              <a:t>10</a:t>
            </a:r>
            <a:r>
              <a:rPr lang="zh-TW" altLang="en-US" sz="1200" b="0" dirty="0" smtClean="0">
                <a:solidFill>
                  <a:srgbClr val="FFFF00"/>
                </a:solidFill>
                <a:latin typeface="Calibri"/>
                <a:ea typeface="新細明體"/>
              </a:rPr>
              <a:t>月</a:t>
            </a:r>
            <a:endParaRPr lang="zh-TW" altLang="en-US" sz="12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29" name="內容版面配置區 3"/>
          <p:cNvSpPr txBox="1">
            <a:spLocks/>
          </p:cNvSpPr>
          <p:nvPr/>
        </p:nvSpPr>
        <p:spPr>
          <a:xfrm>
            <a:off x="274096" y="5376915"/>
            <a:ext cx="4192825" cy="110348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  <a:defRPr kumimoji="1" sz="2400" b="1">
                <a:solidFill>
                  <a:schemeClr val="tx2"/>
                </a:solidFill>
                <a:latin typeface="+mn-lt"/>
                <a:ea typeface="+mn-ea"/>
                <a:cs typeface="微軟正黑體"/>
              </a:defRPr>
            </a:lvl1pPr>
            <a:lvl2pPr marL="360363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Font typeface="Wingdings" pitchFamily="2" charset="2"/>
              <a:buChar char="Ø"/>
              <a:defRPr kumimoji="1" sz="2000" b="1">
                <a:solidFill>
                  <a:srgbClr val="006600"/>
                </a:solidFill>
                <a:latin typeface="+mj-lt"/>
                <a:ea typeface="+mn-ea"/>
                <a:cs typeface="微軟正黑體"/>
              </a:defRPr>
            </a:lvl2pPr>
            <a:lvl3pPr marL="6286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33"/>
              </a:buClr>
              <a:buChar char="•"/>
              <a:defRPr kumimoji="1" b="1">
                <a:solidFill>
                  <a:schemeClr val="tx1"/>
                </a:solidFill>
                <a:latin typeface="+mj-lt"/>
                <a:ea typeface="+mn-ea"/>
                <a:cs typeface="微軟正黑體"/>
              </a:defRPr>
            </a:lvl3pPr>
            <a:lvl4pPr marL="80486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1600">
                <a:solidFill>
                  <a:schemeClr val="tx1"/>
                </a:solidFill>
                <a:latin typeface="+mj-lt"/>
                <a:ea typeface="標楷體" pitchFamily="65" charset="-120"/>
                <a:cs typeface="微軟正黑體"/>
              </a:defRPr>
            </a:lvl4pPr>
            <a:lvl5pPr marL="98742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1400">
                <a:solidFill>
                  <a:schemeClr val="tx1"/>
                </a:solidFill>
                <a:latin typeface="+mj-lt"/>
                <a:ea typeface="標楷體" pitchFamily="65" charset="-120"/>
                <a:cs typeface="微軟正黑體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1600">
                <a:solidFill>
                  <a:schemeClr val="tx1"/>
                </a:solidFill>
                <a:latin typeface="+mj-lt"/>
                <a:ea typeface="標楷體" pitchFamily="65" charset="-12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1600">
                <a:solidFill>
                  <a:schemeClr val="tx1"/>
                </a:solidFill>
                <a:latin typeface="+mj-lt"/>
                <a:ea typeface="標楷體" pitchFamily="65" charset="-12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1600">
                <a:solidFill>
                  <a:schemeClr val="tx1"/>
                </a:solidFill>
                <a:latin typeface="+mj-lt"/>
                <a:ea typeface="標楷體" pitchFamily="65" charset="-12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1600">
                <a:solidFill>
                  <a:schemeClr val="tx1"/>
                </a:solidFill>
                <a:latin typeface="+mj-lt"/>
                <a:ea typeface="標楷體" pitchFamily="65" charset="-120"/>
              </a:defRPr>
            </a:lvl9pPr>
          </a:lstStyle>
          <a:p>
            <a:pPr marL="0" lvl="1" indent="0"/>
            <a:r>
              <a:rPr lang="zh-TW" altLang="en-US" sz="1600" kern="0" dirty="0" smtClean="0">
                <a:latin typeface="新細明體"/>
              </a:rPr>
              <a:t>上游集水區面積</a:t>
            </a:r>
            <a:r>
              <a:rPr lang="en-US" altLang="zh-TW" sz="1600" kern="0" dirty="0" smtClean="0">
                <a:latin typeface="新細明體"/>
              </a:rPr>
              <a:t>10.9ha,Q</a:t>
            </a:r>
            <a:r>
              <a:rPr lang="en-US" altLang="zh-TW" sz="1600" kern="0" baseline="-25000" dirty="0" smtClean="0">
                <a:latin typeface="新細明體"/>
              </a:rPr>
              <a:t>50</a:t>
            </a:r>
            <a:r>
              <a:rPr lang="en-US" altLang="zh-TW" sz="1600" kern="0" dirty="0" smtClean="0">
                <a:latin typeface="新細明體"/>
              </a:rPr>
              <a:t>=4.2cms</a:t>
            </a:r>
          </a:p>
          <a:p>
            <a:pPr marL="0" lvl="1" indent="0"/>
            <a:r>
              <a:rPr lang="zh-TW" altLang="en-US" sz="1600" kern="0" dirty="0" smtClean="0">
                <a:latin typeface="新細明體"/>
              </a:rPr>
              <a:t>溪床寬淺，採</a:t>
            </a:r>
            <a:r>
              <a:rPr lang="en-US" altLang="zh-TW" sz="1600" kern="0" dirty="0" smtClean="0">
                <a:latin typeface="新細明體"/>
              </a:rPr>
              <a:t>W=10m,s=0.45,n=0.1</a:t>
            </a:r>
            <a:r>
              <a:rPr lang="zh-TW" altLang="en-US" sz="1600" kern="0" dirty="0" smtClean="0">
                <a:latin typeface="新細明體"/>
              </a:rPr>
              <a:t> 核算</a:t>
            </a:r>
            <a:r>
              <a:rPr lang="en-US" altLang="zh-TW" sz="1600" kern="0" dirty="0" smtClean="0">
                <a:latin typeface="新細明體"/>
              </a:rPr>
              <a:t/>
            </a:r>
            <a:br>
              <a:rPr lang="en-US" altLang="zh-TW" sz="1600" kern="0" dirty="0" smtClean="0">
                <a:latin typeface="新細明體"/>
              </a:rPr>
            </a:br>
            <a:r>
              <a:rPr lang="zh-TW" altLang="en-US" sz="1600" kern="0" dirty="0" smtClean="0">
                <a:latin typeface="新細明體"/>
              </a:rPr>
              <a:t>    流速</a:t>
            </a:r>
            <a:r>
              <a:rPr lang="en-US" altLang="zh-TW" sz="1600" kern="0" dirty="0" smtClean="0">
                <a:latin typeface="新細明體"/>
              </a:rPr>
              <a:t>V=2.18m/sec,</a:t>
            </a:r>
            <a:r>
              <a:rPr lang="zh-TW" altLang="en-US" sz="1600" kern="0" dirty="0" smtClean="0">
                <a:latin typeface="新細明體"/>
              </a:rPr>
              <a:t>水深</a:t>
            </a:r>
            <a:r>
              <a:rPr lang="en-US" altLang="zh-TW" sz="1600" kern="0" dirty="0" smtClean="0">
                <a:latin typeface="新細明體"/>
              </a:rPr>
              <a:t>=0.19m</a:t>
            </a:r>
          </a:p>
          <a:p>
            <a:pPr marL="0" lvl="1" indent="0"/>
            <a:r>
              <a:rPr lang="zh-TW" altLang="en-US" sz="1600" kern="0" dirty="0" smtClean="0">
                <a:latin typeface="新細明體"/>
              </a:rPr>
              <a:t>溪床多岩塊，植生覆蓋良好，無土石堰塞</a:t>
            </a:r>
            <a:endParaRPr lang="en-US" altLang="zh-TW" sz="1600" kern="0" dirty="0" smtClean="0">
              <a:latin typeface="新細明體"/>
            </a:endParaRPr>
          </a:p>
          <a:p>
            <a:pPr marL="0" lvl="1" indent="0"/>
            <a:endParaRPr lang="zh-TW" altLang="en-US" sz="1600" kern="0" dirty="0">
              <a:latin typeface="新細明體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71" y="2636014"/>
            <a:ext cx="2627872" cy="1479528"/>
          </a:xfrm>
          <a:prstGeom prst="rect">
            <a:avLst/>
          </a:prstGeom>
          <a:ln w="12700">
            <a:solidFill>
              <a:srgbClr val="FF66FF"/>
            </a:solidFill>
          </a:ln>
        </p:spPr>
      </p:pic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2709144" y="3316853"/>
            <a:ext cx="777025" cy="79029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66669" y="3892389"/>
            <a:ext cx="942474" cy="215444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400" b="0" dirty="0">
                <a:solidFill>
                  <a:srgbClr val="FFFF00"/>
                </a:solidFill>
                <a:latin typeface="Calibri"/>
                <a:ea typeface="新細明體"/>
              </a:rPr>
              <a:t>溪床</a:t>
            </a:r>
            <a:r>
              <a:rPr lang="zh-TW" altLang="en-US" sz="1400" b="0" dirty="0" smtClean="0">
                <a:solidFill>
                  <a:srgbClr val="FFFF00"/>
                </a:solidFill>
                <a:latin typeface="Calibri"/>
                <a:ea typeface="新細明體"/>
              </a:rPr>
              <a:t>堆積區</a:t>
            </a:r>
            <a:endParaRPr lang="zh-TW" altLang="en-US" sz="14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9" name="手繪多邊形 8"/>
          <p:cNvSpPr/>
          <p:nvPr/>
        </p:nvSpPr>
        <p:spPr bwMode="auto">
          <a:xfrm>
            <a:off x="2734491" y="3944983"/>
            <a:ext cx="1637212" cy="513806"/>
          </a:xfrm>
          <a:custGeom>
            <a:avLst/>
            <a:gdLst>
              <a:gd name="connsiteX0" fmla="*/ 313509 w 1637212"/>
              <a:gd name="connsiteY0" fmla="*/ 191588 h 513806"/>
              <a:gd name="connsiteX1" fmla="*/ 1236618 w 1637212"/>
              <a:gd name="connsiteY1" fmla="*/ 0 h 513806"/>
              <a:gd name="connsiteX2" fmla="*/ 1445623 w 1637212"/>
              <a:gd name="connsiteY2" fmla="*/ 0 h 513806"/>
              <a:gd name="connsiteX3" fmla="*/ 1637212 w 1637212"/>
              <a:gd name="connsiteY3" fmla="*/ 191588 h 513806"/>
              <a:gd name="connsiteX4" fmla="*/ 1515292 w 1637212"/>
              <a:gd name="connsiteY4" fmla="*/ 278674 h 513806"/>
              <a:gd name="connsiteX5" fmla="*/ 1018903 w 1637212"/>
              <a:gd name="connsiteY5" fmla="*/ 322217 h 513806"/>
              <a:gd name="connsiteX6" fmla="*/ 592183 w 1637212"/>
              <a:gd name="connsiteY6" fmla="*/ 339634 h 513806"/>
              <a:gd name="connsiteX7" fmla="*/ 304800 w 1637212"/>
              <a:gd name="connsiteY7" fmla="*/ 496388 h 513806"/>
              <a:gd name="connsiteX8" fmla="*/ 69669 w 1637212"/>
              <a:gd name="connsiteY8" fmla="*/ 513806 h 513806"/>
              <a:gd name="connsiteX9" fmla="*/ 0 w 1637212"/>
              <a:gd name="connsiteY9" fmla="*/ 322217 h 513806"/>
              <a:gd name="connsiteX10" fmla="*/ 43543 w 1637212"/>
              <a:gd name="connsiteY10" fmla="*/ 209006 h 513806"/>
              <a:gd name="connsiteX11" fmla="*/ 313509 w 1637212"/>
              <a:gd name="connsiteY11" fmla="*/ 191588 h 513806"/>
              <a:gd name="connsiteX0" fmla="*/ 313509 w 1637212"/>
              <a:gd name="connsiteY0" fmla="*/ 191588 h 513806"/>
              <a:gd name="connsiteX1" fmla="*/ 1236618 w 1637212"/>
              <a:gd name="connsiteY1" fmla="*/ 0 h 513806"/>
              <a:gd name="connsiteX2" fmla="*/ 1445623 w 1637212"/>
              <a:gd name="connsiteY2" fmla="*/ 0 h 513806"/>
              <a:gd name="connsiteX3" fmla="*/ 1637212 w 1637212"/>
              <a:gd name="connsiteY3" fmla="*/ 191588 h 513806"/>
              <a:gd name="connsiteX4" fmla="*/ 1515292 w 1637212"/>
              <a:gd name="connsiteY4" fmla="*/ 278674 h 513806"/>
              <a:gd name="connsiteX5" fmla="*/ 1018903 w 1637212"/>
              <a:gd name="connsiteY5" fmla="*/ 322217 h 513806"/>
              <a:gd name="connsiteX6" fmla="*/ 592183 w 1637212"/>
              <a:gd name="connsiteY6" fmla="*/ 365759 h 513806"/>
              <a:gd name="connsiteX7" fmla="*/ 304800 w 1637212"/>
              <a:gd name="connsiteY7" fmla="*/ 496388 h 513806"/>
              <a:gd name="connsiteX8" fmla="*/ 69669 w 1637212"/>
              <a:gd name="connsiteY8" fmla="*/ 513806 h 513806"/>
              <a:gd name="connsiteX9" fmla="*/ 0 w 1637212"/>
              <a:gd name="connsiteY9" fmla="*/ 322217 h 513806"/>
              <a:gd name="connsiteX10" fmla="*/ 43543 w 1637212"/>
              <a:gd name="connsiteY10" fmla="*/ 209006 h 513806"/>
              <a:gd name="connsiteX11" fmla="*/ 313509 w 1637212"/>
              <a:gd name="connsiteY11" fmla="*/ 191588 h 513806"/>
              <a:gd name="connsiteX0" fmla="*/ 531223 w 1637212"/>
              <a:gd name="connsiteY0" fmla="*/ 139336 h 513806"/>
              <a:gd name="connsiteX1" fmla="*/ 1236618 w 1637212"/>
              <a:gd name="connsiteY1" fmla="*/ 0 h 513806"/>
              <a:gd name="connsiteX2" fmla="*/ 1445623 w 1637212"/>
              <a:gd name="connsiteY2" fmla="*/ 0 h 513806"/>
              <a:gd name="connsiteX3" fmla="*/ 1637212 w 1637212"/>
              <a:gd name="connsiteY3" fmla="*/ 191588 h 513806"/>
              <a:gd name="connsiteX4" fmla="*/ 1515292 w 1637212"/>
              <a:gd name="connsiteY4" fmla="*/ 278674 h 513806"/>
              <a:gd name="connsiteX5" fmla="*/ 1018903 w 1637212"/>
              <a:gd name="connsiteY5" fmla="*/ 322217 h 513806"/>
              <a:gd name="connsiteX6" fmla="*/ 592183 w 1637212"/>
              <a:gd name="connsiteY6" fmla="*/ 365759 h 513806"/>
              <a:gd name="connsiteX7" fmla="*/ 304800 w 1637212"/>
              <a:gd name="connsiteY7" fmla="*/ 496388 h 513806"/>
              <a:gd name="connsiteX8" fmla="*/ 69669 w 1637212"/>
              <a:gd name="connsiteY8" fmla="*/ 513806 h 513806"/>
              <a:gd name="connsiteX9" fmla="*/ 0 w 1637212"/>
              <a:gd name="connsiteY9" fmla="*/ 322217 h 513806"/>
              <a:gd name="connsiteX10" fmla="*/ 43543 w 1637212"/>
              <a:gd name="connsiteY10" fmla="*/ 209006 h 513806"/>
              <a:gd name="connsiteX11" fmla="*/ 531223 w 1637212"/>
              <a:gd name="connsiteY11" fmla="*/ 139336 h 513806"/>
              <a:gd name="connsiteX0" fmla="*/ 531223 w 1637212"/>
              <a:gd name="connsiteY0" fmla="*/ 139336 h 513806"/>
              <a:gd name="connsiteX1" fmla="*/ 1236618 w 1637212"/>
              <a:gd name="connsiteY1" fmla="*/ 0 h 513806"/>
              <a:gd name="connsiteX2" fmla="*/ 1445623 w 1637212"/>
              <a:gd name="connsiteY2" fmla="*/ 0 h 513806"/>
              <a:gd name="connsiteX3" fmla="*/ 1637212 w 1637212"/>
              <a:gd name="connsiteY3" fmla="*/ 191588 h 513806"/>
              <a:gd name="connsiteX4" fmla="*/ 1515292 w 1637212"/>
              <a:gd name="connsiteY4" fmla="*/ 278674 h 513806"/>
              <a:gd name="connsiteX5" fmla="*/ 1018903 w 1637212"/>
              <a:gd name="connsiteY5" fmla="*/ 322217 h 513806"/>
              <a:gd name="connsiteX6" fmla="*/ 653143 w 1637212"/>
              <a:gd name="connsiteY6" fmla="*/ 452844 h 513806"/>
              <a:gd name="connsiteX7" fmla="*/ 304800 w 1637212"/>
              <a:gd name="connsiteY7" fmla="*/ 496388 h 513806"/>
              <a:gd name="connsiteX8" fmla="*/ 69669 w 1637212"/>
              <a:gd name="connsiteY8" fmla="*/ 513806 h 513806"/>
              <a:gd name="connsiteX9" fmla="*/ 0 w 1637212"/>
              <a:gd name="connsiteY9" fmla="*/ 322217 h 513806"/>
              <a:gd name="connsiteX10" fmla="*/ 43543 w 1637212"/>
              <a:gd name="connsiteY10" fmla="*/ 209006 h 513806"/>
              <a:gd name="connsiteX11" fmla="*/ 531223 w 1637212"/>
              <a:gd name="connsiteY11" fmla="*/ 139336 h 513806"/>
              <a:gd name="connsiteX0" fmla="*/ 531223 w 1637212"/>
              <a:gd name="connsiteY0" fmla="*/ 139336 h 513806"/>
              <a:gd name="connsiteX1" fmla="*/ 1236618 w 1637212"/>
              <a:gd name="connsiteY1" fmla="*/ 0 h 513806"/>
              <a:gd name="connsiteX2" fmla="*/ 1445623 w 1637212"/>
              <a:gd name="connsiteY2" fmla="*/ 0 h 513806"/>
              <a:gd name="connsiteX3" fmla="*/ 1637212 w 1637212"/>
              <a:gd name="connsiteY3" fmla="*/ 191588 h 513806"/>
              <a:gd name="connsiteX4" fmla="*/ 1515292 w 1637212"/>
              <a:gd name="connsiteY4" fmla="*/ 278674 h 513806"/>
              <a:gd name="connsiteX5" fmla="*/ 1036320 w 1637212"/>
              <a:gd name="connsiteY5" fmla="*/ 400594 h 513806"/>
              <a:gd name="connsiteX6" fmla="*/ 653143 w 1637212"/>
              <a:gd name="connsiteY6" fmla="*/ 452844 h 513806"/>
              <a:gd name="connsiteX7" fmla="*/ 304800 w 1637212"/>
              <a:gd name="connsiteY7" fmla="*/ 496388 h 513806"/>
              <a:gd name="connsiteX8" fmla="*/ 69669 w 1637212"/>
              <a:gd name="connsiteY8" fmla="*/ 513806 h 513806"/>
              <a:gd name="connsiteX9" fmla="*/ 0 w 1637212"/>
              <a:gd name="connsiteY9" fmla="*/ 322217 h 513806"/>
              <a:gd name="connsiteX10" fmla="*/ 43543 w 1637212"/>
              <a:gd name="connsiteY10" fmla="*/ 209006 h 513806"/>
              <a:gd name="connsiteX11" fmla="*/ 531223 w 1637212"/>
              <a:gd name="connsiteY11" fmla="*/ 139336 h 51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37212" h="513806">
                <a:moveTo>
                  <a:pt x="531223" y="139336"/>
                </a:moveTo>
                <a:lnTo>
                  <a:pt x="1236618" y="0"/>
                </a:lnTo>
                <a:lnTo>
                  <a:pt x="1445623" y="0"/>
                </a:lnTo>
                <a:lnTo>
                  <a:pt x="1637212" y="191588"/>
                </a:lnTo>
                <a:lnTo>
                  <a:pt x="1515292" y="278674"/>
                </a:lnTo>
                <a:lnTo>
                  <a:pt x="1036320" y="400594"/>
                </a:lnTo>
                <a:lnTo>
                  <a:pt x="653143" y="452844"/>
                </a:lnTo>
                <a:lnTo>
                  <a:pt x="304800" y="496388"/>
                </a:lnTo>
                <a:lnTo>
                  <a:pt x="69669" y="513806"/>
                </a:lnTo>
                <a:lnTo>
                  <a:pt x="0" y="322217"/>
                </a:lnTo>
                <a:lnTo>
                  <a:pt x="43543" y="209006"/>
                </a:lnTo>
                <a:lnTo>
                  <a:pt x="531223" y="139336"/>
                </a:lnTo>
                <a:close/>
              </a:path>
            </a:pathLst>
          </a:custGeom>
          <a:solidFill>
            <a:srgbClr val="FFC000">
              <a:alpha val="42000"/>
            </a:srgbClr>
          </a:solidFill>
          <a:ln w="9525" cap="flat" cmpd="sng" algn="ctr">
            <a:solidFill>
              <a:srgbClr val="FFC000">
                <a:alpha val="99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10800" rIns="0" bIns="10800" numCol="1" rtlCol="0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zh-TW" altLang="en-US" sz="2000" b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圓角矩形圖說文字 30"/>
          <p:cNvSpPr/>
          <p:nvPr/>
        </p:nvSpPr>
        <p:spPr bwMode="auto">
          <a:xfrm>
            <a:off x="3442221" y="4573764"/>
            <a:ext cx="827749" cy="372264"/>
          </a:xfrm>
          <a:prstGeom prst="wedgeRoundRectCallout">
            <a:avLst>
              <a:gd name="adj1" fmla="val 2952"/>
              <a:gd name="adj2" fmla="val -118284"/>
              <a:gd name="adj3" fmla="val 16667"/>
            </a:avLst>
          </a:prstGeom>
          <a:solidFill>
            <a:schemeClr val="bg1">
              <a:alpha val="64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200" b="0" dirty="0" smtClean="0">
                <a:solidFill>
                  <a:srgbClr val="6600CC"/>
                </a:solidFill>
                <a:latin typeface="Calibri"/>
                <a:ea typeface="新細明體"/>
              </a:rPr>
              <a:t>溪床沖積及溪岸崩積物</a:t>
            </a:r>
            <a:endParaRPr lang="zh-TW" altLang="en-US" sz="12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3296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/>
          <p:cNvGrpSpPr/>
          <p:nvPr/>
        </p:nvGrpSpPr>
        <p:grpSpPr>
          <a:xfrm>
            <a:off x="4090952" y="47762"/>
            <a:ext cx="4361029" cy="3694671"/>
            <a:chOff x="891142" y="616010"/>
            <a:chExt cx="7560840" cy="5670631"/>
          </a:xfrm>
        </p:grpSpPr>
        <p:pic>
          <p:nvPicPr>
            <p:cNvPr id="69" name="內容版面配置區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142" y="616010"/>
              <a:ext cx="7560840" cy="5670631"/>
            </a:xfrm>
            <a:prstGeom prst="rect">
              <a:avLst/>
            </a:prstGeom>
          </p:spPr>
        </p:pic>
        <p:sp>
          <p:nvSpPr>
            <p:cNvPr id="73" name="手繪多邊形 72"/>
            <p:cNvSpPr/>
            <p:nvPr/>
          </p:nvSpPr>
          <p:spPr bwMode="auto">
            <a:xfrm>
              <a:off x="5341431" y="871371"/>
              <a:ext cx="424180" cy="1209318"/>
            </a:xfrm>
            <a:custGeom>
              <a:avLst/>
              <a:gdLst>
                <a:gd name="connsiteX0" fmla="*/ 317500 w 317500"/>
                <a:gd name="connsiteY0" fmla="*/ 0 h 1308100"/>
                <a:gd name="connsiteX1" fmla="*/ 0 w 317500"/>
                <a:gd name="connsiteY1" fmla="*/ 1308100 h 1308100"/>
                <a:gd name="connsiteX0" fmla="*/ 424180 w 424180"/>
                <a:gd name="connsiteY0" fmla="*/ 0 h 2855441"/>
                <a:gd name="connsiteX1" fmla="*/ 0 w 424180"/>
                <a:gd name="connsiteY1" fmla="*/ 2855441 h 285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180" h="2855441">
                  <a:moveTo>
                    <a:pt x="424180" y="0"/>
                  </a:moveTo>
                  <a:cubicBezTo>
                    <a:pt x="318347" y="436033"/>
                    <a:pt x="105833" y="2419408"/>
                    <a:pt x="0" y="2855441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</a:extLst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74" name="手繪多邊形 73"/>
            <p:cNvSpPr/>
            <p:nvPr/>
          </p:nvSpPr>
          <p:spPr bwMode="auto">
            <a:xfrm>
              <a:off x="4175497" y="904287"/>
              <a:ext cx="892110" cy="1102638"/>
            </a:xfrm>
            <a:custGeom>
              <a:avLst/>
              <a:gdLst>
                <a:gd name="connsiteX0" fmla="*/ 317500 w 317500"/>
                <a:gd name="connsiteY0" fmla="*/ 0 h 1308100"/>
                <a:gd name="connsiteX1" fmla="*/ 0 w 317500"/>
                <a:gd name="connsiteY1" fmla="*/ 1308100 h 1308100"/>
                <a:gd name="connsiteX0" fmla="*/ 876300 w 876300"/>
                <a:gd name="connsiteY0" fmla="*/ 0 h 1295400"/>
                <a:gd name="connsiteX1" fmla="*/ 0 w 876300"/>
                <a:gd name="connsiteY1" fmla="*/ 1295400 h 1295400"/>
                <a:gd name="connsiteX0" fmla="*/ 774700 w 774700"/>
                <a:gd name="connsiteY0" fmla="*/ 0 h 1295400"/>
                <a:gd name="connsiteX1" fmla="*/ 0 w 774700"/>
                <a:gd name="connsiteY1" fmla="*/ 1295400 h 1295400"/>
                <a:gd name="connsiteX0" fmla="*/ 558800 w 558800"/>
                <a:gd name="connsiteY0" fmla="*/ 0 h 1358900"/>
                <a:gd name="connsiteX1" fmla="*/ 0 w 558800"/>
                <a:gd name="connsiteY1" fmla="*/ 1358900 h 1358900"/>
                <a:gd name="connsiteX0" fmla="*/ 768986 w 768986"/>
                <a:gd name="connsiteY0" fmla="*/ 0 h 2704657"/>
                <a:gd name="connsiteX1" fmla="*/ 0 w 768986"/>
                <a:gd name="connsiteY1" fmla="*/ 2704657 h 270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8986" h="2704657">
                  <a:moveTo>
                    <a:pt x="768986" y="0"/>
                  </a:moveTo>
                  <a:cubicBezTo>
                    <a:pt x="582719" y="452967"/>
                    <a:pt x="186267" y="2251690"/>
                    <a:pt x="0" y="2704657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</a:extLst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75" name="手繪多邊形 74"/>
            <p:cNvSpPr/>
            <p:nvPr/>
          </p:nvSpPr>
          <p:spPr bwMode="auto">
            <a:xfrm>
              <a:off x="7497189" y="1754812"/>
              <a:ext cx="262890" cy="630198"/>
            </a:xfrm>
            <a:custGeom>
              <a:avLst/>
              <a:gdLst>
                <a:gd name="connsiteX0" fmla="*/ 317500 w 317500"/>
                <a:gd name="connsiteY0" fmla="*/ 0 h 1308100"/>
                <a:gd name="connsiteX1" fmla="*/ 0 w 317500"/>
                <a:gd name="connsiteY1" fmla="*/ 1308100 h 1308100"/>
                <a:gd name="connsiteX0" fmla="*/ 406400 w 406400"/>
                <a:gd name="connsiteY0" fmla="*/ 0 h 685800"/>
                <a:gd name="connsiteX1" fmla="*/ 0 w 406400"/>
                <a:gd name="connsiteY1" fmla="*/ 685800 h 685800"/>
                <a:gd name="connsiteX0" fmla="*/ 381000 w 381000"/>
                <a:gd name="connsiteY0" fmla="*/ 0 h 647700"/>
                <a:gd name="connsiteX1" fmla="*/ 0 w 381000"/>
                <a:gd name="connsiteY1" fmla="*/ 647700 h 647700"/>
                <a:gd name="connsiteX0" fmla="*/ 200025 w 200025"/>
                <a:gd name="connsiteY0" fmla="*/ 0 h 721519"/>
                <a:gd name="connsiteX1" fmla="*/ 0 w 200025"/>
                <a:gd name="connsiteY1" fmla="*/ 721519 h 721519"/>
                <a:gd name="connsiteX0" fmla="*/ 209550 w 209550"/>
                <a:gd name="connsiteY0" fmla="*/ 0 h 728663"/>
                <a:gd name="connsiteX1" fmla="*/ 0 w 209550"/>
                <a:gd name="connsiteY1" fmla="*/ 728663 h 728663"/>
                <a:gd name="connsiteX0" fmla="*/ 247650 w 247650"/>
                <a:gd name="connsiteY0" fmla="*/ 0 h 758730"/>
                <a:gd name="connsiteX1" fmla="*/ 0 w 247650"/>
                <a:gd name="connsiteY1" fmla="*/ 758730 h 758730"/>
                <a:gd name="connsiteX0" fmla="*/ 262890 w 262890"/>
                <a:gd name="connsiteY0" fmla="*/ 0 h 828887"/>
                <a:gd name="connsiteX1" fmla="*/ 0 w 262890"/>
                <a:gd name="connsiteY1" fmla="*/ 828887 h 82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890" h="828887">
                  <a:moveTo>
                    <a:pt x="262890" y="0"/>
                  </a:moveTo>
                  <a:cubicBezTo>
                    <a:pt x="193040" y="242888"/>
                    <a:pt x="69850" y="585999"/>
                    <a:pt x="0" y="828887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</a:extLst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76" name="手繪多邊形 75"/>
            <p:cNvSpPr/>
            <p:nvPr/>
          </p:nvSpPr>
          <p:spPr bwMode="auto">
            <a:xfrm>
              <a:off x="7638861" y="2100097"/>
              <a:ext cx="622300" cy="553998"/>
            </a:xfrm>
            <a:custGeom>
              <a:avLst/>
              <a:gdLst>
                <a:gd name="connsiteX0" fmla="*/ 317500 w 317500"/>
                <a:gd name="connsiteY0" fmla="*/ 0 h 1308100"/>
                <a:gd name="connsiteX1" fmla="*/ 0 w 317500"/>
                <a:gd name="connsiteY1" fmla="*/ 1308100 h 1308100"/>
                <a:gd name="connsiteX0" fmla="*/ 2660650 w 2660650"/>
                <a:gd name="connsiteY0" fmla="*/ 0 h 231775"/>
                <a:gd name="connsiteX1" fmla="*/ 0 w 2660650"/>
                <a:gd name="connsiteY1" fmla="*/ 231775 h 231775"/>
                <a:gd name="connsiteX0" fmla="*/ 622300 w 622300"/>
                <a:gd name="connsiteY0" fmla="*/ 0 h 384175"/>
                <a:gd name="connsiteX1" fmla="*/ 0 w 622300"/>
                <a:gd name="connsiteY1" fmla="*/ 384175 h 38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2300" h="384175">
                  <a:moveTo>
                    <a:pt x="622300" y="0"/>
                  </a:moveTo>
                  <a:lnTo>
                    <a:pt x="0" y="384175"/>
                  </a:ln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</a:extLst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79" name="手繪多邊形 78"/>
            <p:cNvSpPr/>
            <p:nvPr/>
          </p:nvSpPr>
          <p:spPr bwMode="auto">
            <a:xfrm>
              <a:off x="4041587" y="1858796"/>
              <a:ext cx="3686175" cy="1116000"/>
            </a:xfrm>
            <a:custGeom>
              <a:avLst/>
              <a:gdLst>
                <a:gd name="connsiteX0" fmla="*/ 0 w 3686175"/>
                <a:gd name="connsiteY0" fmla="*/ 0 h 990600"/>
                <a:gd name="connsiteX1" fmla="*/ 295275 w 3686175"/>
                <a:gd name="connsiteY1" fmla="*/ 76200 h 990600"/>
                <a:gd name="connsiteX2" fmla="*/ 1000125 w 3686175"/>
                <a:gd name="connsiteY2" fmla="*/ 38100 h 990600"/>
                <a:gd name="connsiteX3" fmla="*/ 1447800 w 3686175"/>
                <a:gd name="connsiteY3" fmla="*/ 85725 h 990600"/>
                <a:gd name="connsiteX4" fmla="*/ 2152650 w 3686175"/>
                <a:gd name="connsiteY4" fmla="*/ 285750 h 990600"/>
                <a:gd name="connsiteX5" fmla="*/ 2714625 w 3686175"/>
                <a:gd name="connsiteY5" fmla="*/ 390525 h 990600"/>
                <a:gd name="connsiteX6" fmla="*/ 3095625 w 3686175"/>
                <a:gd name="connsiteY6" fmla="*/ 428625 h 990600"/>
                <a:gd name="connsiteX7" fmla="*/ 3448050 w 3686175"/>
                <a:gd name="connsiteY7" fmla="*/ 476250 h 990600"/>
                <a:gd name="connsiteX8" fmla="*/ 3648075 w 3686175"/>
                <a:gd name="connsiteY8" fmla="*/ 533400 h 990600"/>
                <a:gd name="connsiteX9" fmla="*/ 3686175 w 3686175"/>
                <a:gd name="connsiteY9" fmla="*/ 552450 h 990600"/>
                <a:gd name="connsiteX10" fmla="*/ 3457575 w 3686175"/>
                <a:gd name="connsiteY10" fmla="*/ 647700 h 990600"/>
                <a:gd name="connsiteX11" fmla="*/ 3400425 w 3686175"/>
                <a:gd name="connsiteY11" fmla="*/ 752475 h 990600"/>
                <a:gd name="connsiteX12" fmla="*/ 3552825 w 3686175"/>
                <a:gd name="connsiteY12" fmla="*/ 904875 h 990600"/>
                <a:gd name="connsiteX13" fmla="*/ 3552825 w 3686175"/>
                <a:gd name="connsiteY13" fmla="*/ 990600 h 990600"/>
                <a:gd name="connsiteX0" fmla="*/ 0 w 3686175"/>
                <a:gd name="connsiteY0" fmla="*/ 0 h 990600"/>
                <a:gd name="connsiteX1" fmla="*/ 295275 w 3686175"/>
                <a:gd name="connsiteY1" fmla="*/ 76200 h 990600"/>
                <a:gd name="connsiteX2" fmla="*/ 1000125 w 3686175"/>
                <a:gd name="connsiteY2" fmla="*/ 38100 h 990600"/>
                <a:gd name="connsiteX3" fmla="*/ 1447800 w 3686175"/>
                <a:gd name="connsiteY3" fmla="*/ 85725 h 990600"/>
                <a:gd name="connsiteX4" fmla="*/ 2221661 w 3686175"/>
                <a:gd name="connsiteY4" fmla="*/ 193865 h 990600"/>
                <a:gd name="connsiteX5" fmla="*/ 2714625 w 3686175"/>
                <a:gd name="connsiteY5" fmla="*/ 390525 h 990600"/>
                <a:gd name="connsiteX6" fmla="*/ 3095625 w 3686175"/>
                <a:gd name="connsiteY6" fmla="*/ 428625 h 990600"/>
                <a:gd name="connsiteX7" fmla="*/ 3448050 w 3686175"/>
                <a:gd name="connsiteY7" fmla="*/ 476250 h 990600"/>
                <a:gd name="connsiteX8" fmla="*/ 3648075 w 3686175"/>
                <a:gd name="connsiteY8" fmla="*/ 533400 h 990600"/>
                <a:gd name="connsiteX9" fmla="*/ 3686175 w 3686175"/>
                <a:gd name="connsiteY9" fmla="*/ 552450 h 990600"/>
                <a:gd name="connsiteX10" fmla="*/ 3457575 w 3686175"/>
                <a:gd name="connsiteY10" fmla="*/ 647700 h 990600"/>
                <a:gd name="connsiteX11" fmla="*/ 3400425 w 3686175"/>
                <a:gd name="connsiteY11" fmla="*/ 752475 h 990600"/>
                <a:gd name="connsiteX12" fmla="*/ 3552825 w 3686175"/>
                <a:gd name="connsiteY12" fmla="*/ 904875 h 990600"/>
                <a:gd name="connsiteX13" fmla="*/ 3552825 w 3686175"/>
                <a:gd name="connsiteY13" fmla="*/ 990600 h 990600"/>
                <a:gd name="connsiteX0" fmla="*/ 0 w 3686175"/>
                <a:gd name="connsiteY0" fmla="*/ 0 h 990600"/>
                <a:gd name="connsiteX1" fmla="*/ 295275 w 3686175"/>
                <a:gd name="connsiteY1" fmla="*/ 76200 h 990600"/>
                <a:gd name="connsiteX2" fmla="*/ 1000125 w 3686175"/>
                <a:gd name="connsiteY2" fmla="*/ 38100 h 990600"/>
                <a:gd name="connsiteX3" fmla="*/ 1447800 w 3686175"/>
                <a:gd name="connsiteY3" fmla="*/ 85725 h 990600"/>
                <a:gd name="connsiteX4" fmla="*/ 2221661 w 3686175"/>
                <a:gd name="connsiteY4" fmla="*/ 193865 h 990600"/>
                <a:gd name="connsiteX5" fmla="*/ 2714625 w 3686175"/>
                <a:gd name="connsiteY5" fmla="*/ 390525 h 990600"/>
                <a:gd name="connsiteX6" fmla="*/ 3095625 w 3686175"/>
                <a:gd name="connsiteY6" fmla="*/ 336740 h 990600"/>
                <a:gd name="connsiteX7" fmla="*/ 3448050 w 3686175"/>
                <a:gd name="connsiteY7" fmla="*/ 476250 h 990600"/>
                <a:gd name="connsiteX8" fmla="*/ 3648075 w 3686175"/>
                <a:gd name="connsiteY8" fmla="*/ 533400 h 990600"/>
                <a:gd name="connsiteX9" fmla="*/ 3686175 w 3686175"/>
                <a:gd name="connsiteY9" fmla="*/ 552450 h 990600"/>
                <a:gd name="connsiteX10" fmla="*/ 3457575 w 3686175"/>
                <a:gd name="connsiteY10" fmla="*/ 647700 h 990600"/>
                <a:gd name="connsiteX11" fmla="*/ 3400425 w 3686175"/>
                <a:gd name="connsiteY11" fmla="*/ 752475 h 990600"/>
                <a:gd name="connsiteX12" fmla="*/ 3552825 w 3686175"/>
                <a:gd name="connsiteY12" fmla="*/ 904875 h 990600"/>
                <a:gd name="connsiteX13" fmla="*/ 3552825 w 3686175"/>
                <a:gd name="connsiteY13" fmla="*/ 990600 h 990600"/>
                <a:gd name="connsiteX0" fmla="*/ 0 w 3686175"/>
                <a:gd name="connsiteY0" fmla="*/ 0 h 990600"/>
                <a:gd name="connsiteX1" fmla="*/ 295275 w 3686175"/>
                <a:gd name="connsiteY1" fmla="*/ 76200 h 990600"/>
                <a:gd name="connsiteX2" fmla="*/ 1000125 w 3686175"/>
                <a:gd name="connsiteY2" fmla="*/ 38100 h 990600"/>
                <a:gd name="connsiteX3" fmla="*/ 1447800 w 3686175"/>
                <a:gd name="connsiteY3" fmla="*/ 85725 h 990600"/>
                <a:gd name="connsiteX4" fmla="*/ 2221661 w 3686175"/>
                <a:gd name="connsiteY4" fmla="*/ 193865 h 990600"/>
                <a:gd name="connsiteX5" fmla="*/ 2757757 w 3686175"/>
                <a:gd name="connsiteY5" fmla="*/ 290983 h 990600"/>
                <a:gd name="connsiteX6" fmla="*/ 3095625 w 3686175"/>
                <a:gd name="connsiteY6" fmla="*/ 336740 h 990600"/>
                <a:gd name="connsiteX7" fmla="*/ 3448050 w 3686175"/>
                <a:gd name="connsiteY7" fmla="*/ 476250 h 990600"/>
                <a:gd name="connsiteX8" fmla="*/ 3648075 w 3686175"/>
                <a:gd name="connsiteY8" fmla="*/ 533400 h 990600"/>
                <a:gd name="connsiteX9" fmla="*/ 3686175 w 3686175"/>
                <a:gd name="connsiteY9" fmla="*/ 552450 h 990600"/>
                <a:gd name="connsiteX10" fmla="*/ 3457575 w 3686175"/>
                <a:gd name="connsiteY10" fmla="*/ 647700 h 990600"/>
                <a:gd name="connsiteX11" fmla="*/ 3400425 w 3686175"/>
                <a:gd name="connsiteY11" fmla="*/ 752475 h 990600"/>
                <a:gd name="connsiteX12" fmla="*/ 3552825 w 3686175"/>
                <a:gd name="connsiteY12" fmla="*/ 904875 h 990600"/>
                <a:gd name="connsiteX13" fmla="*/ 3552825 w 3686175"/>
                <a:gd name="connsiteY13" fmla="*/ 990600 h 990600"/>
                <a:gd name="connsiteX0" fmla="*/ 0 w 3686175"/>
                <a:gd name="connsiteY0" fmla="*/ 0 h 990600"/>
                <a:gd name="connsiteX1" fmla="*/ 295275 w 3686175"/>
                <a:gd name="connsiteY1" fmla="*/ 76200 h 990600"/>
                <a:gd name="connsiteX2" fmla="*/ 1000125 w 3686175"/>
                <a:gd name="connsiteY2" fmla="*/ 38100 h 990600"/>
                <a:gd name="connsiteX3" fmla="*/ 1447800 w 3686175"/>
                <a:gd name="connsiteY3" fmla="*/ 85725 h 990600"/>
                <a:gd name="connsiteX4" fmla="*/ 2221661 w 3686175"/>
                <a:gd name="connsiteY4" fmla="*/ 193865 h 990600"/>
                <a:gd name="connsiteX5" fmla="*/ 2757757 w 3686175"/>
                <a:gd name="connsiteY5" fmla="*/ 290983 h 990600"/>
                <a:gd name="connsiteX6" fmla="*/ 3095625 w 3686175"/>
                <a:gd name="connsiteY6" fmla="*/ 336740 h 990600"/>
                <a:gd name="connsiteX7" fmla="*/ 3448050 w 3686175"/>
                <a:gd name="connsiteY7" fmla="*/ 437964 h 990600"/>
                <a:gd name="connsiteX8" fmla="*/ 3648075 w 3686175"/>
                <a:gd name="connsiteY8" fmla="*/ 533400 h 990600"/>
                <a:gd name="connsiteX9" fmla="*/ 3686175 w 3686175"/>
                <a:gd name="connsiteY9" fmla="*/ 552450 h 990600"/>
                <a:gd name="connsiteX10" fmla="*/ 3457575 w 3686175"/>
                <a:gd name="connsiteY10" fmla="*/ 647700 h 990600"/>
                <a:gd name="connsiteX11" fmla="*/ 3400425 w 3686175"/>
                <a:gd name="connsiteY11" fmla="*/ 752475 h 990600"/>
                <a:gd name="connsiteX12" fmla="*/ 3552825 w 3686175"/>
                <a:gd name="connsiteY12" fmla="*/ 904875 h 990600"/>
                <a:gd name="connsiteX13" fmla="*/ 3552825 w 3686175"/>
                <a:gd name="connsiteY13" fmla="*/ 990600 h 990600"/>
                <a:gd name="connsiteX0" fmla="*/ 0 w 3686175"/>
                <a:gd name="connsiteY0" fmla="*/ 0 h 990600"/>
                <a:gd name="connsiteX1" fmla="*/ 441924 w 3686175"/>
                <a:gd name="connsiteY1" fmla="*/ 60886 h 990600"/>
                <a:gd name="connsiteX2" fmla="*/ 1000125 w 3686175"/>
                <a:gd name="connsiteY2" fmla="*/ 38100 h 990600"/>
                <a:gd name="connsiteX3" fmla="*/ 1447800 w 3686175"/>
                <a:gd name="connsiteY3" fmla="*/ 85725 h 990600"/>
                <a:gd name="connsiteX4" fmla="*/ 2221661 w 3686175"/>
                <a:gd name="connsiteY4" fmla="*/ 193865 h 990600"/>
                <a:gd name="connsiteX5" fmla="*/ 2757757 w 3686175"/>
                <a:gd name="connsiteY5" fmla="*/ 290983 h 990600"/>
                <a:gd name="connsiteX6" fmla="*/ 3095625 w 3686175"/>
                <a:gd name="connsiteY6" fmla="*/ 336740 h 990600"/>
                <a:gd name="connsiteX7" fmla="*/ 3448050 w 3686175"/>
                <a:gd name="connsiteY7" fmla="*/ 437964 h 990600"/>
                <a:gd name="connsiteX8" fmla="*/ 3648075 w 3686175"/>
                <a:gd name="connsiteY8" fmla="*/ 533400 h 990600"/>
                <a:gd name="connsiteX9" fmla="*/ 3686175 w 3686175"/>
                <a:gd name="connsiteY9" fmla="*/ 552450 h 990600"/>
                <a:gd name="connsiteX10" fmla="*/ 3457575 w 3686175"/>
                <a:gd name="connsiteY10" fmla="*/ 647700 h 990600"/>
                <a:gd name="connsiteX11" fmla="*/ 3400425 w 3686175"/>
                <a:gd name="connsiteY11" fmla="*/ 752475 h 990600"/>
                <a:gd name="connsiteX12" fmla="*/ 3552825 w 3686175"/>
                <a:gd name="connsiteY12" fmla="*/ 904875 h 990600"/>
                <a:gd name="connsiteX13" fmla="*/ 3552825 w 3686175"/>
                <a:gd name="connsiteY13" fmla="*/ 990600 h 990600"/>
                <a:gd name="connsiteX0" fmla="*/ 0 w 3686175"/>
                <a:gd name="connsiteY0" fmla="*/ 0 h 990600"/>
                <a:gd name="connsiteX1" fmla="*/ 441924 w 3686175"/>
                <a:gd name="connsiteY1" fmla="*/ 60886 h 990600"/>
                <a:gd name="connsiteX2" fmla="*/ 1000125 w 3686175"/>
                <a:gd name="connsiteY2" fmla="*/ 61071 h 990600"/>
                <a:gd name="connsiteX3" fmla="*/ 1447800 w 3686175"/>
                <a:gd name="connsiteY3" fmla="*/ 85725 h 990600"/>
                <a:gd name="connsiteX4" fmla="*/ 2221661 w 3686175"/>
                <a:gd name="connsiteY4" fmla="*/ 193865 h 990600"/>
                <a:gd name="connsiteX5" fmla="*/ 2757757 w 3686175"/>
                <a:gd name="connsiteY5" fmla="*/ 290983 h 990600"/>
                <a:gd name="connsiteX6" fmla="*/ 3095625 w 3686175"/>
                <a:gd name="connsiteY6" fmla="*/ 336740 h 990600"/>
                <a:gd name="connsiteX7" fmla="*/ 3448050 w 3686175"/>
                <a:gd name="connsiteY7" fmla="*/ 437964 h 990600"/>
                <a:gd name="connsiteX8" fmla="*/ 3648075 w 3686175"/>
                <a:gd name="connsiteY8" fmla="*/ 533400 h 990600"/>
                <a:gd name="connsiteX9" fmla="*/ 3686175 w 3686175"/>
                <a:gd name="connsiteY9" fmla="*/ 552450 h 990600"/>
                <a:gd name="connsiteX10" fmla="*/ 3457575 w 3686175"/>
                <a:gd name="connsiteY10" fmla="*/ 647700 h 990600"/>
                <a:gd name="connsiteX11" fmla="*/ 3400425 w 3686175"/>
                <a:gd name="connsiteY11" fmla="*/ 752475 h 990600"/>
                <a:gd name="connsiteX12" fmla="*/ 3552825 w 3686175"/>
                <a:gd name="connsiteY12" fmla="*/ 904875 h 990600"/>
                <a:gd name="connsiteX13" fmla="*/ 3552825 w 3686175"/>
                <a:gd name="connsiteY13" fmla="*/ 9906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6175" h="990600">
                  <a:moveTo>
                    <a:pt x="0" y="0"/>
                  </a:moveTo>
                  <a:lnTo>
                    <a:pt x="441924" y="60886"/>
                  </a:lnTo>
                  <a:lnTo>
                    <a:pt x="1000125" y="61071"/>
                  </a:lnTo>
                  <a:lnTo>
                    <a:pt x="1447800" y="85725"/>
                  </a:lnTo>
                  <a:lnTo>
                    <a:pt x="2221661" y="193865"/>
                  </a:lnTo>
                  <a:lnTo>
                    <a:pt x="2757757" y="290983"/>
                  </a:lnTo>
                  <a:lnTo>
                    <a:pt x="3095625" y="336740"/>
                  </a:lnTo>
                  <a:lnTo>
                    <a:pt x="3448050" y="437964"/>
                  </a:lnTo>
                  <a:lnTo>
                    <a:pt x="3648075" y="533400"/>
                  </a:lnTo>
                  <a:lnTo>
                    <a:pt x="3686175" y="552450"/>
                  </a:lnTo>
                  <a:lnTo>
                    <a:pt x="3457575" y="647700"/>
                  </a:lnTo>
                  <a:lnTo>
                    <a:pt x="3400425" y="752475"/>
                  </a:lnTo>
                  <a:lnTo>
                    <a:pt x="3552825" y="904875"/>
                  </a:lnTo>
                  <a:lnTo>
                    <a:pt x="3552825" y="990600"/>
                  </a:lnTo>
                </a:path>
              </a:pathLst>
            </a:custGeom>
            <a:noFill/>
            <a:ln w="19050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</a:extLst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80" name="手繪多邊形 79"/>
            <p:cNvSpPr/>
            <p:nvPr/>
          </p:nvSpPr>
          <p:spPr bwMode="auto">
            <a:xfrm>
              <a:off x="4308287" y="1611147"/>
              <a:ext cx="3857625" cy="553998"/>
            </a:xfrm>
            <a:custGeom>
              <a:avLst/>
              <a:gdLst>
                <a:gd name="connsiteX0" fmla="*/ 0 w 3714750"/>
                <a:gd name="connsiteY0" fmla="*/ 0 h 685800"/>
                <a:gd name="connsiteX1" fmla="*/ 457200 w 3714750"/>
                <a:gd name="connsiteY1" fmla="*/ 57150 h 685800"/>
                <a:gd name="connsiteX2" fmla="*/ 1209675 w 3714750"/>
                <a:gd name="connsiteY2" fmla="*/ 104775 h 685800"/>
                <a:gd name="connsiteX3" fmla="*/ 1600200 w 3714750"/>
                <a:gd name="connsiteY3" fmla="*/ 114300 h 685800"/>
                <a:gd name="connsiteX4" fmla="*/ 2028825 w 3714750"/>
                <a:gd name="connsiteY4" fmla="*/ 200025 h 685800"/>
                <a:gd name="connsiteX5" fmla="*/ 2695575 w 3714750"/>
                <a:gd name="connsiteY5" fmla="*/ 352425 h 685800"/>
                <a:gd name="connsiteX6" fmla="*/ 3162300 w 3714750"/>
                <a:gd name="connsiteY6" fmla="*/ 447675 h 685800"/>
                <a:gd name="connsiteX7" fmla="*/ 3476625 w 3714750"/>
                <a:gd name="connsiteY7" fmla="*/ 561975 h 685800"/>
                <a:gd name="connsiteX8" fmla="*/ 3714750 w 3714750"/>
                <a:gd name="connsiteY8" fmla="*/ 628650 h 685800"/>
                <a:gd name="connsiteX9" fmla="*/ 3686175 w 3714750"/>
                <a:gd name="connsiteY9" fmla="*/ 685800 h 685800"/>
                <a:gd name="connsiteX0" fmla="*/ 0 w 3857625"/>
                <a:gd name="connsiteY0" fmla="*/ 0 h 687606"/>
                <a:gd name="connsiteX1" fmla="*/ 457200 w 3857625"/>
                <a:gd name="connsiteY1" fmla="*/ 57150 h 687606"/>
                <a:gd name="connsiteX2" fmla="*/ 1209675 w 3857625"/>
                <a:gd name="connsiteY2" fmla="*/ 104775 h 687606"/>
                <a:gd name="connsiteX3" fmla="*/ 1600200 w 3857625"/>
                <a:gd name="connsiteY3" fmla="*/ 114300 h 687606"/>
                <a:gd name="connsiteX4" fmla="*/ 2028825 w 3857625"/>
                <a:gd name="connsiteY4" fmla="*/ 200025 h 687606"/>
                <a:gd name="connsiteX5" fmla="*/ 2695575 w 3857625"/>
                <a:gd name="connsiteY5" fmla="*/ 352425 h 687606"/>
                <a:gd name="connsiteX6" fmla="*/ 3162300 w 3857625"/>
                <a:gd name="connsiteY6" fmla="*/ 447675 h 687606"/>
                <a:gd name="connsiteX7" fmla="*/ 3476625 w 3857625"/>
                <a:gd name="connsiteY7" fmla="*/ 561975 h 687606"/>
                <a:gd name="connsiteX8" fmla="*/ 3857625 w 3857625"/>
                <a:gd name="connsiteY8" fmla="*/ 687606 h 687606"/>
                <a:gd name="connsiteX9" fmla="*/ 3686175 w 3857625"/>
                <a:gd name="connsiteY9" fmla="*/ 685800 h 687606"/>
                <a:gd name="connsiteX0" fmla="*/ 0 w 3857625"/>
                <a:gd name="connsiteY0" fmla="*/ 0 h 762441"/>
                <a:gd name="connsiteX1" fmla="*/ 457200 w 3857625"/>
                <a:gd name="connsiteY1" fmla="*/ 57150 h 762441"/>
                <a:gd name="connsiteX2" fmla="*/ 1209675 w 3857625"/>
                <a:gd name="connsiteY2" fmla="*/ 104775 h 762441"/>
                <a:gd name="connsiteX3" fmla="*/ 1600200 w 3857625"/>
                <a:gd name="connsiteY3" fmla="*/ 114300 h 762441"/>
                <a:gd name="connsiteX4" fmla="*/ 2028825 w 3857625"/>
                <a:gd name="connsiteY4" fmla="*/ 200025 h 762441"/>
                <a:gd name="connsiteX5" fmla="*/ 2695575 w 3857625"/>
                <a:gd name="connsiteY5" fmla="*/ 352425 h 762441"/>
                <a:gd name="connsiteX6" fmla="*/ 3162300 w 3857625"/>
                <a:gd name="connsiteY6" fmla="*/ 447675 h 762441"/>
                <a:gd name="connsiteX7" fmla="*/ 3476625 w 3857625"/>
                <a:gd name="connsiteY7" fmla="*/ 561975 h 762441"/>
                <a:gd name="connsiteX8" fmla="*/ 3857625 w 3857625"/>
                <a:gd name="connsiteY8" fmla="*/ 687606 h 762441"/>
                <a:gd name="connsiteX9" fmla="*/ 3776662 w 3857625"/>
                <a:gd name="connsiteY9" fmla="*/ 762441 h 76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7625" h="762441">
                  <a:moveTo>
                    <a:pt x="0" y="0"/>
                  </a:moveTo>
                  <a:lnTo>
                    <a:pt x="457200" y="57150"/>
                  </a:lnTo>
                  <a:lnTo>
                    <a:pt x="1209675" y="104775"/>
                  </a:lnTo>
                  <a:lnTo>
                    <a:pt x="1600200" y="114300"/>
                  </a:lnTo>
                  <a:lnTo>
                    <a:pt x="2028825" y="200025"/>
                  </a:lnTo>
                  <a:lnTo>
                    <a:pt x="2695575" y="352425"/>
                  </a:lnTo>
                  <a:lnTo>
                    <a:pt x="3162300" y="447675"/>
                  </a:lnTo>
                  <a:lnTo>
                    <a:pt x="3476625" y="561975"/>
                  </a:lnTo>
                  <a:lnTo>
                    <a:pt x="3857625" y="687606"/>
                  </a:lnTo>
                  <a:lnTo>
                    <a:pt x="3776662" y="762441"/>
                  </a:lnTo>
                </a:path>
              </a:pathLst>
            </a:custGeom>
            <a:noFill/>
            <a:ln w="19050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</a:extLst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zh-TW" altLang="en-US"/>
            </a:p>
          </p:txBody>
        </p:sp>
        <p:sp>
          <p:nvSpPr>
            <p:cNvPr id="81" name="手繪多邊形 80"/>
            <p:cNvSpPr/>
            <p:nvPr/>
          </p:nvSpPr>
          <p:spPr bwMode="auto">
            <a:xfrm>
              <a:off x="903436" y="2852936"/>
              <a:ext cx="6692900" cy="3024000"/>
            </a:xfrm>
            <a:custGeom>
              <a:avLst/>
              <a:gdLst>
                <a:gd name="connsiteX0" fmla="*/ 6692900 w 6692900"/>
                <a:gd name="connsiteY0" fmla="*/ 0 h 2984500"/>
                <a:gd name="connsiteX1" fmla="*/ 6261100 w 6692900"/>
                <a:gd name="connsiteY1" fmla="*/ 482600 h 2984500"/>
                <a:gd name="connsiteX2" fmla="*/ 6070600 w 6692900"/>
                <a:gd name="connsiteY2" fmla="*/ 787400 h 2984500"/>
                <a:gd name="connsiteX3" fmla="*/ 5918200 w 6692900"/>
                <a:gd name="connsiteY3" fmla="*/ 1219200 h 2984500"/>
                <a:gd name="connsiteX4" fmla="*/ 5892800 w 6692900"/>
                <a:gd name="connsiteY4" fmla="*/ 1524000 h 2984500"/>
                <a:gd name="connsiteX5" fmla="*/ 5600700 w 6692900"/>
                <a:gd name="connsiteY5" fmla="*/ 1866900 h 2984500"/>
                <a:gd name="connsiteX6" fmla="*/ 5524500 w 6692900"/>
                <a:gd name="connsiteY6" fmla="*/ 1981200 h 2984500"/>
                <a:gd name="connsiteX7" fmla="*/ 5359400 w 6692900"/>
                <a:gd name="connsiteY7" fmla="*/ 2286000 h 2984500"/>
                <a:gd name="connsiteX8" fmla="*/ 5207000 w 6692900"/>
                <a:gd name="connsiteY8" fmla="*/ 2425700 h 2984500"/>
                <a:gd name="connsiteX9" fmla="*/ 5016500 w 6692900"/>
                <a:gd name="connsiteY9" fmla="*/ 2527300 h 2984500"/>
                <a:gd name="connsiteX10" fmla="*/ 4889500 w 6692900"/>
                <a:gd name="connsiteY10" fmla="*/ 2527300 h 2984500"/>
                <a:gd name="connsiteX11" fmla="*/ 4216400 w 6692900"/>
                <a:gd name="connsiteY11" fmla="*/ 2362200 h 2984500"/>
                <a:gd name="connsiteX12" fmla="*/ 3517900 w 6692900"/>
                <a:gd name="connsiteY12" fmla="*/ 2082800 h 2984500"/>
                <a:gd name="connsiteX13" fmla="*/ 3162300 w 6692900"/>
                <a:gd name="connsiteY13" fmla="*/ 1866900 h 2984500"/>
                <a:gd name="connsiteX14" fmla="*/ 2654300 w 6692900"/>
                <a:gd name="connsiteY14" fmla="*/ 1536700 h 2984500"/>
                <a:gd name="connsiteX15" fmla="*/ 2501900 w 6692900"/>
                <a:gd name="connsiteY15" fmla="*/ 1384300 h 2984500"/>
                <a:gd name="connsiteX16" fmla="*/ 2463800 w 6692900"/>
                <a:gd name="connsiteY16" fmla="*/ 1282700 h 2984500"/>
                <a:gd name="connsiteX17" fmla="*/ 2108200 w 6692900"/>
                <a:gd name="connsiteY17" fmla="*/ 1549400 h 2984500"/>
                <a:gd name="connsiteX18" fmla="*/ 2057400 w 6692900"/>
                <a:gd name="connsiteY18" fmla="*/ 1790700 h 2984500"/>
                <a:gd name="connsiteX19" fmla="*/ 1778000 w 6692900"/>
                <a:gd name="connsiteY19" fmla="*/ 1790700 h 2984500"/>
                <a:gd name="connsiteX20" fmla="*/ 1600200 w 6692900"/>
                <a:gd name="connsiteY20" fmla="*/ 1828800 h 2984500"/>
                <a:gd name="connsiteX21" fmla="*/ 1016000 w 6692900"/>
                <a:gd name="connsiteY21" fmla="*/ 1765300 h 2984500"/>
                <a:gd name="connsiteX22" fmla="*/ 914400 w 6692900"/>
                <a:gd name="connsiteY22" fmla="*/ 1752600 h 2984500"/>
                <a:gd name="connsiteX23" fmla="*/ 406400 w 6692900"/>
                <a:gd name="connsiteY23" fmla="*/ 2260600 h 2984500"/>
                <a:gd name="connsiteX24" fmla="*/ 0 w 6692900"/>
                <a:gd name="connsiteY24" fmla="*/ 298450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92900" h="2984500">
                  <a:moveTo>
                    <a:pt x="6692900" y="0"/>
                  </a:moveTo>
                  <a:lnTo>
                    <a:pt x="6261100" y="482600"/>
                  </a:lnTo>
                  <a:lnTo>
                    <a:pt x="6070600" y="787400"/>
                  </a:lnTo>
                  <a:lnTo>
                    <a:pt x="5918200" y="1219200"/>
                  </a:lnTo>
                  <a:lnTo>
                    <a:pt x="5892800" y="1524000"/>
                  </a:lnTo>
                  <a:lnTo>
                    <a:pt x="5600700" y="1866900"/>
                  </a:lnTo>
                  <a:lnTo>
                    <a:pt x="5524500" y="1981200"/>
                  </a:lnTo>
                  <a:lnTo>
                    <a:pt x="5359400" y="2286000"/>
                  </a:lnTo>
                  <a:lnTo>
                    <a:pt x="5207000" y="2425700"/>
                  </a:lnTo>
                  <a:lnTo>
                    <a:pt x="5016500" y="2527300"/>
                  </a:lnTo>
                  <a:lnTo>
                    <a:pt x="4889500" y="2527300"/>
                  </a:lnTo>
                  <a:lnTo>
                    <a:pt x="4216400" y="2362200"/>
                  </a:lnTo>
                  <a:lnTo>
                    <a:pt x="3517900" y="2082800"/>
                  </a:lnTo>
                  <a:lnTo>
                    <a:pt x="3162300" y="1866900"/>
                  </a:lnTo>
                  <a:lnTo>
                    <a:pt x="2654300" y="1536700"/>
                  </a:lnTo>
                  <a:lnTo>
                    <a:pt x="2501900" y="1384300"/>
                  </a:lnTo>
                  <a:lnTo>
                    <a:pt x="2463800" y="1282700"/>
                  </a:lnTo>
                  <a:lnTo>
                    <a:pt x="2108200" y="1549400"/>
                  </a:lnTo>
                  <a:lnTo>
                    <a:pt x="2057400" y="1790700"/>
                  </a:lnTo>
                  <a:lnTo>
                    <a:pt x="1778000" y="1790700"/>
                  </a:lnTo>
                  <a:lnTo>
                    <a:pt x="1600200" y="1828800"/>
                  </a:lnTo>
                  <a:lnTo>
                    <a:pt x="1016000" y="1765300"/>
                  </a:lnTo>
                  <a:lnTo>
                    <a:pt x="914400" y="1752600"/>
                  </a:lnTo>
                  <a:lnTo>
                    <a:pt x="406400" y="2260600"/>
                  </a:lnTo>
                  <a:lnTo>
                    <a:pt x="0" y="2984500"/>
                  </a:lnTo>
                </a:path>
              </a:pathLst>
            </a:custGeom>
            <a:noFill/>
            <a:ln w="19050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</a:extLst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86" name="向下箭號 85"/>
            <p:cNvSpPr/>
            <p:nvPr/>
          </p:nvSpPr>
          <p:spPr>
            <a:xfrm>
              <a:off x="5176684" y="904290"/>
              <a:ext cx="180000" cy="432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向下箭號 86"/>
            <p:cNvSpPr/>
            <p:nvPr/>
          </p:nvSpPr>
          <p:spPr>
            <a:xfrm>
              <a:off x="6419524" y="1051164"/>
              <a:ext cx="180000" cy="432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向下箭號 87"/>
            <p:cNvSpPr/>
            <p:nvPr/>
          </p:nvSpPr>
          <p:spPr>
            <a:xfrm>
              <a:off x="7177273" y="1260466"/>
              <a:ext cx="180000" cy="432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向下箭號 88"/>
            <p:cNvSpPr/>
            <p:nvPr/>
          </p:nvSpPr>
          <p:spPr>
            <a:xfrm rot="6300000">
              <a:off x="5455766" y="5154497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向下箭號 89"/>
            <p:cNvSpPr/>
            <p:nvPr/>
          </p:nvSpPr>
          <p:spPr>
            <a:xfrm rot="6600000">
              <a:off x="4711167" y="4903306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1" name="向下箭號 90"/>
            <p:cNvSpPr/>
            <p:nvPr/>
          </p:nvSpPr>
          <p:spPr>
            <a:xfrm rot="7260000">
              <a:off x="4018953" y="4550662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向下箭號 91"/>
            <p:cNvSpPr/>
            <p:nvPr/>
          </p:nvSpPr>
          <p:spPr>
            <a:xfrm rot="7260000">
              <a:off x="3444550" y="4165395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向下箭號 92"/>
            <p:cNvSpPr/>
            <p:nvPr/>
          </p:nvSpPr>
          <p:spPr>
            <a:xfrm rot="3360000">
              <a:off x="7524890" y="2335820"/>
              <a:ext cx="144000" cy="252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向右箭號 93"/>
            <p:cNvSpPr/>
            <p:nvPr/>
          </p:nvSpPr>
          <p:spPr>
            <a:xfrm rot="3240000">
              <a:off x="7438026" y="2674482"/>
              <a:ext cx="252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向下箭號 94"/>
            <p:cNvSpPr/>
            <p:nvPr/>
          </p:nvSpPr>
          <p:spPr>
            <a:xfrm rot="2760000">
              <a:off x="7143265" y="3103925"/>
              <a:ext cx="144000" cy="288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向下箭號 95"/>
            <p:cNvSpPr/>
            <p:nvPr/>
          </p:nvSpPr>
          <p:spPr>
            <a:xfrm rot="1740000">
              <a:off x="6865563" y="3457656"/>
              <a:ext cx="144000" cy="288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向下箭號 96"/>
            <p:cNvSpPr/>
            <p:nvPr/>
          </p:nvSpPr>
          <p:spPr>
            <a:xfrm rot="660000">
              <a:off x="6683009" y="3945998"/>
              <a:ext cx="144000" cy="288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向下箭號 97"/>
            <p:cNvSpPr/>
            <p:nvPr/>
          </p:nvSpPr>
          <p:spPr>
            <a:xfrm rot="1920000">
              <a:off x="6595583" y="4425006"/>
              <a:ext cx="144000" cy="288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向下箭號 98"/>
            <p:cNvSpPr/>
            <p:nvPr/>
          </p:nvSpPr>
          <p:spPr>
            <a:xfrm rot="3360000">
              <a:off x="7817457" y="2171585"/>
              <a:ext cx="144000" cy="252000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向下箭號 99"/>
            <p:cNvSpPr/>
            <p:nvPr/>
          </p:nvSpPr>
          <p:spPr>
            <a:xfrm rot="2280000">
              <a:off x="3019431" y="4165044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向下箭號 100"/>
            <p:cNvSpPr/>
            <p:nvPr/>
          </p:nvSpPr>
          <p:spPr>
            <a:xfrm rot="4800000">
              <a:off x="2689311" y="4437968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向下箭號 101"/>
            <p:cNvSpPr/>
            <p:nvPr/>
          </p:nvSpPr>
          <p:spPr>
            <a:xfrm rot="5640000">
              <a:off x="1988238" y="4493729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向下箭號 102"/>
            <p:cNvSpPr/>
            <p:nvPr/>
          </p:nvSpPr>
          <p:spPr>
            <a:xfrm rot="2520000">
              <a:off x="1485013" y="4722528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向下箭號 103"/>
            <p:cNvSpPr/>
            <p:nvPr/>
          </p:nvSpPr>
          <p:spPr>
            <a:xfrm rot="2520000">
              <a:off x="1107615" y="5192659"/>
              <a:ext cx="144000" cy="317178"/>
            </a:xfrm>
            <a:prstGeom prst="down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" name="向右箭號 104"/>
            <p:cNvSpPr/>
            <p:nvPr/>
          </p:nvSpPr>
          <p:spPr>
            <a:xfrm rot="10800000">
              <a:off x="4750047" y="1505609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向右箭號 105"/>
            <p:cNvSpPr/>
            <p:nvPr/>
          </p:nvSpPr>
          <p:spPr>
            <a:xfrm rot="350319">
              <a:off x="5223061" y="1539146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向右箭號 106"/>
            <p:cNvSpPr/>
            <p:nvPr/>
          </p:nvSpPr>
          <p:spPr>
            <a:xfrm rot="11454568">
              <a:off x="5621611" y="1531561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向右箭號 107"/>
            <p:cNvSpPr/>
            <p:nvPr/>
          </p:nvSpPr>
          <p:spPr>
            <a:xfrm rot="350319">
              <a:off x="6230213" y="1608850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向右箭號 108"/>
            <p:cNvSpPr/>
            <p:nvPr/>
          </p:nvSpPr>
          <p:spPr>
            <a:xfrm rot="882933">
              <a:off x="6721742" y="1695125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向右箭號 109"/>
            <p:cNvSpPr/>
            <p:nvPr/>
          </p:nvSpPr>
          <p:spPr>
            <a:xfrm rot="664994">
              <a:off x="7213273" y="1781401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向右箭號 110"/>
            <p:cNvSpPr/>
            <p:nvPr/>
          </p:nvSpPr>
          <p:spPr>
            <a:xfrm rot="1102915">
              <a:off x="7745723" y="1895137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" name="向右箭號 111"/>
            <p:cNvSpPr/>
            <p:nvPr/>
          </p:nvSpPr>
          <p:spPr>
            <a:xfrm rot="10630050">
              <a:off x="4527561" y="1764634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向右箭號 112"/>
            <p:cNvSpPr/>
            <p:nvPr/>
          </p:nvSpPr>
          <p:spPr>
            <a:xfrm rot="350319">
              <a:off x="5142317" y="1805578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向右箭號 113"/>
            <p:cNvSpPr/>
            <p:nvPr/>
          </p:nvSpPr>
          <p:spPr>
            <a:xfrm rot="11297624">
              <a:off x="5527723" y="1826935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向右箭號 114"/>
            <p:cNvSpPr/>
            <p:nvPr/>
          </p:nvSpPr>
          <p:spPr>
            <a:xfrm rot="350319">
              <a:off x="6180411" y="1922598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向右箭號 115"/>
            <p:cNvSpPr/>
            <p:nvPr/>
          </p:nvSpPr>
          <p:spPr>
            <a:xfrm rot="350319">
              <a:off x="6666810" y="2029914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向右箭號 116"/>
            <p:cNvSpPr/>
            <p:nvPr/>
          </p:nvSpPr>
          <p:spPr>
            <a:xfrm rot="350319">
              <a:off x="7145363" y="2134050"/>
              <a:ext cx="288000" cy="144000"/>
            </a:xfrm>
            <a:prstGeom prst="rightArrow">
              <a:avLst/>
            </a:prstGeom>
            <a:solidFill>
              <a:srgbClr val="3399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0" name="橢圓 49"/>
          <p:cNvSpPr/>
          <p:nvPr/>
        </p:nvSpPr>
        <p:spPr bwMode="auto">
          <a:xfrm>
            <a:off x="7128920" y="3036062"/>
            <a:ext cx="82502" cy="979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1" name="橢圓 50"/>
          <p:cNvSpPr/>
          <p:nvPr/>
        </p:nvSpPr>
        <p:spPr bwMode="auto">
          <a:xfrm>
            <a:off x="7046418" y="3074311"/>
            <a:ext cx="82502" cy="979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2" name="橢圓 51"/>
          <p:cNvSpPr/>
          <p:nvPr/>
        </p:nvSpPr>
        <p:spPr bwMode="auto">
          <a:xfrm>
            <a:off x="6451297" y="2969146"/>
            <a:ext cx="82502" cy="979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3" name="橢圓 52"/>
          <p:cNvSpPr/>
          <p:nvPr/>
        </p:nvSpPr>
        <p:spPr bwMode="auto">
          <a:xfrm>
            <a:off x="4567091" y="2665743"/>
            <a:ext cx="82502" cy="979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4" name="橢圓 53"/>
          <p:cNvSpPr/>
          <p:nvPr/>
        </p:nvSpPr>
        <p:spPr bwMode="auto">
          <a:xfrm>
            <a:off x="4618367" y="2558173"/>
            <a:ext cx="82502" cy="979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6" name="橢圓 55"/>
          <p:cNvSpPr/>
          <p:nvPr/>
        </p:nvSpPr>
        <p:spPr bwMode="auto">
          <a:xfrm>
            <a:off x="5605265" y="1563225"/>
            <a:ext cx="82502" cy="979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5637330" y="1501883"/>
            <a:ext cx="479551" cy="220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雨量計</a:t>
            </a:r>
            <a:endParaRPr lang="zh-TW" altLang="en-US" sz="16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4098042" y="3355357"/>
            <a:ext cx="27677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FFFF00"/>
                </a:solidFill>
              </a:rPr>
              <a:t>連上網路查看即時排水系統</a:t>
            </a:r>
            <a:endParaRPr lang="zh-TW" altLang="en-US" sz="1600" dirty="0">
              <a:solidFill>
                <a:srgbClr val="FFFF00"/>
              </a:solidFill>
            </a:endParaRPr>
          </a:p>
        </p:txBody>
      </p:sp>
      <p:cxnSp>
        <p:nvCxnSpPr>
          <p:cNvPr id="60" name="直線單箭頭接點 59"/>
          <p:cNvCxnSpPr>
            <a:stCxn id="21522" idx="3"/>
            <a:endCxn id="51" idx="7"/>
          </p:cNvCxnSpPr>
          <p:nvPr/>
        </p:nvCxnSpPr>
        <p:spPr>
          <a:xfrm flipV="1">
            <a:off x="5991214" y="3088648"/>
            <a:ext cx="1125624" cy="1784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>
            <a:stCxn id="21525" idx="0"/>
            <a:endCxn id="52" idx="2"/>
          </p:cNvCxnSpPr>
          <p:nvPr/>
        </p:nvCxnSpPr>
        <p:spPr>
          <a:xfrm flipV="1">
            <a:off x="2089031" y="3018096"/>
            <a:ext cx="4362266" cy="6368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49" y="4124325"/>
            <a:ext cx="245268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2" name="AutoShape 12"/>
          <p:cNvSpPr>
            <a:spLocks noChangeArrowheads="1"/>
          </p:cNvSpPr>
          <p:nvPr/>
        </p:nvSpPr>
        <p:spPr bwMode="auto">
          <a:xfrm>
            <a:off x="3664406" y="2431199"/>
            <a:ext cx="867273" cy="232648"/>
          </a:xfrm>
          <a:prstGeom prst="wedgeRectCallout">
            <a:avLst>
              <a:gd name="adj1" fmla="val 32102"/>
              <a:gd name="adj2" fmla="val 160134"/>
            </a:avLst>
          </a:prstGeom>
          <a:solidFill>
            <a:srgbClr val="FFFF99">
              <a:alpha val="50195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1200" b="1">
                <a:latin typeface="標楷體" pitchFamily="65" charset="-120"/>
                <a:ea typeface="標楷體" pitchFamily="65" charset="-120"/>
              </a:rPr>
              <a:t>無名溪</a:t>
            </a:r>
          </a:p>
        </p:txBody>
      </p:sp>
      <p:sp>
        <p:nvSpPr>
          <p:cNvPr id="21535" name="AutoShape 5"/>
          <p:cNvSpPr>
            <a:spLocks noChangeArrowheads="1"/>
          </p:cNvSpPr>
          <p:nvPr/>
        </p:nvSpPr>
        <p:spPr bwMode="auto">
          <a:xfrm>
            <a:off x="7466584" y="2683972"/>
            <a:ext cx="1391727" cy="553587"/>
          </a:xfrm>
          <a:prstGeom prst="wedgeRectCallout">
            <a:avLst>
              <a:gd name="adj1" fmla="val -68306"/>
              <a:gd name="adj2" fmla="val 12818"/>
            </a:avLst>
          </a:prstGeom>
          <a:solidFill>
            <a:srgbClr val="FFFF99">
              <a:alpha val="50195"/>
            </a:srgbClr>
          </a:solidFill>
          <a:ln w="9525">
            <a:solidFill>
              <a:srgbClr val="66FF66"/>
            </a:solidFill>
            <a:miter lim="800000"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600" dirty="0">
                <a:latin typeface="標楷體" pitchFamily="65" charset="-120"/>
              </a:rPr>
              <a:t>37525m</a:t>
            </a:r>
            <a:r>
              <a:rPr lang="en-US" altLang="zh-TW" sz="1600" baseline="30000" dirty="0">
                <a:latin typeface="標楷體" pitchFamily="65" charset="-120"/>
              </a:rPr>
              <a:t>3</a:t>
            </a:r>
            <a:r>
              <a:rPr lang="zh-TW" altLang="en-US" sz="1600" dirty="0">
                <a:latin typeface="標楷體" pitchFamily="65" charset="-120"/>
              </a:rPr>
              <a:t>大型滯洪沉砂池</a:t>
            </a:r>
          </a:p>
        </p:txBody>
      </p:sp>
      <p:pic>
        <p:nvPicPr>
          <p:cNvPr id="21508" name="圖片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" y="998519"/>
            <a:ext cx="28844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文字方塊 15"/>
          <p:cNvSpPr txBox="1">
            <a:spLocks noChangeArrowheads="1"/>
          </p:cNvSpPr>
          <p:nvPr/>
        </p:nvSpPr>
        <p:spPr bwMode="auto">
          <a:xfrm>
            <a:off x="27266" y="598469"/>
            <a:ext cx="32527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颱風天主動邀村民參與現勘</a:t>
            </a:r>
          </a:p>
        </p:txBody>
      </p:sp>
      <p:cxnSp>
        <p:nvCxnSpPr>
          <p:cNvPr id="71" name="直線單箭頭接點 70"/>
          <p:cNvCxnSpPr>
            <a:stCxn id="21506" idx="0"/>
            <a:endCxn id="51" idx="6"/>
          </p:cNvCxnSpPr>
          <p:nvPr/>
        </p:nvCxnSpPr>
        <p:spPr>
          <a:xfrm flipH="1" flipV="1">
            <a:off x="7128920" y="3123261"/>
            <a:ext cx="654973" cy="1001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1" name="AutoShape 13"/>
          <p:cNvSpPr>
            <a:spLocks noChangeArrowheads="1"/>
          </p:cNvSpPr>
          <p:nvPr/>
        </p:nvSpPr>
        <p:spPr bwMode="auto">
          <a:xfrm>
            <a:off x="8128354" y="3742433"/>
            <a:ext cx="866775" cy="381892"/>
          </a:xfrm>
          <a:prstGeom prst="wedgeRectCallout">
            <a:avLst>
              <a:gd name="adj1" fmla="val -64176"/>
              <a:gd name="adj2" fmla="val 414277"/>
            </a:avLst>
          </a:prstGeom>
          <a:solidFill>
            <a:srgbClr val="FFFFB3">
              <a:alpha val="50195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1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放水口</a:t>
            </a:r>
          </a:p>
        </p:txBody>
      </p:sp>
      <p:pic>
        <p:nvPicPr>
          <p:cNvPr id="21522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39" y="3702405"/>
            <a:ext cx="175577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AutoShape 13"/>
          <p:cNvSpPr>
            <a:spLocks noChangeArrowheads="1"/>
          </p:cNvSpPr>
          <p:nvPr/>
        </p:nvSpPr>
        <p:spPr bwMode="auto">
          <a:xfrm>
            <a:off x="3021473" y="5045076"/>
            <a:ext cx="1095375" cy="837097"/>
          </a:xfrm>
          <a:prstGeom prst="wedgeRectCallout">
            <a:avLst>
              <a:gd name="adj1" fmla="val 166543"/>
              <a:gd name="adj2" fmla="val -41131"/>
            </a:avLst>
          </a:prstGeom>
          <a:solidFill>
            <a:schemeClr val="accent5">
              <a:alpha val="50195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/>
          <a:lstStyle/>
          <a:p>
            <a:pPr algn="ctr">
              <a:defRPr/>
            </a:pPr>
            <a:r>
              <a:rPr lang="zh-TW" altLang="en-US" sz="1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壩</a:t>
            </a:r>
            <a:r>
              <a:rPr lang="zh-TW" altLang="en-US" sz="1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頂設超音坡水位</a:t>
            </a:r>
            <a:r>
              <a:rPr lang="zh-TW" altLang="en-US" sz="1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計監控</a:t>
            </a:r>
            <a:endParaRPr lang="zh-TW" altLang="en-US" sz="1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" name="AutoShape 13"/>
          <p:cNvSpPr>
            <a:spLocks noChangeArrowheads="1"/>
          </p:cNvSpPr>
          <p:nvPr/>
        </p:nvSpPr>
        <p:spPr bwMode="auto">
          <a:xfrm>
            <a:off x="5991201" y="5355787"/>
            <a:ext cx="1577941" cy="688181"/>
          </a:xfrm>
          <a:prstGeom prst="wedgeRectCallout">
            <a:avLst>
              <a:gd name="adj1" fmla="val 33600"/>
              <a:gd name="adj2" fmla="val -89466"/>
            </a:avLst>
          </a:prstGeom>
          <a:solidFill>
            <a:schemeClr val="accent5">
              <a:alpha val="50195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/>
          <a:lstStyle/>
          <a:p>
            <a:pPr algn="ctr">
              <a:defRPr/>
            </a:pPr>
            <a:r>
              <a:rPr lang="zh-TW" altLang="en-US" sz="1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滯</a:t>
            </a:r>
            <a:r>
              <a:rPr lang="zh-TW" altLang="en-US" sz="1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洪池即時攝影監視</a:t>
            </a:r>
          </a:p>
        </p:txBody>
      </p:sp>
      <p:pic>
        <p:nvPicPr>
          <p:cNvPr id="21525" name="圖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99" y="3654911"/>
            <a:ext cx="166846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AutoShape 13"/>
          <p:cNvSpPr>
            <a:spLocks noChangeArrowheads="1"/>
          </p:cNvSpPr>
          <p:nvPr/>
        </p:nvSpPr>
        <p:spPr bwMode="auto">
          <a:xfrm>
            <a:off x="251520" y="3881923"/>
            <a:ext cx="1009629" cy="1581701"/>
          </a:xfrm>
          <a:prstGeom prst="wedgeRectCallout">
            <a:avLst>
              <a:gd name="adj1" fmla="val 127266"/>
              <a:gd name="adj2" fmla="val -7908"/>
            </a:avLst>
          </a:prstGeom>
          <a:solidFill>
            <a:srgbClr val="FFFFB3">
              <a:alpha val="50195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2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聯</a:t>
            </a:r>
            <a:r>
              <a:rPr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外排水道即時攝影監視確保暢通</a:t>
            </a:r>
          </a:p>
        </p:txBody>
      </p:sp>
      <p:sp>
        <p:nvSpPr>
          <p:cNvPr id="43" name="矩形 42"/>
          <p:cNvSpPr/>
          <p:nvPr/>
        </p:nvSpPr>
        <p:spPr>
          <a:xfrm>
            <a:off x="21032" y="0"/>
            <a:ext cx="9144000" cy="62576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礦山排水系統即時監控及預警機制</a:t>
            </a:r>
            <a:endParaRPr kumimoji="0" lang="en-US" altLang="zh-TW" sz="3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8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57162" y="6083460"/>
            <a:ext cx="14820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滯洪沉砂池設水位計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2020091" y="6081634"/>
            <a:ext cx="124292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出水口即時影像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  <p:cxnSp>
        <p:nvCxnSpPr>
          <p:cNvPr id="42" name="直線單箭頭接點 41"/>
          <p:cNvCxnSpPr>
            <a:stCxn id="40" idx="3"/>
            <a:endCxn id="41" idx="1"/>
          </p:cNvCxnSpPr>
          <p:nvPr/>
        </p:nvCxnSpPr>
        <p:spPr>
          <a:xfrm flipV="1">
            <a:off x="1539172" y="6435577"/>
            <a:ext cx="480919" cy="18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/>
          <p:cNvSpPr txBox="1"/>
          <p:nvPr/>
        </p:nvSpPr>
        <p:spPr>
          <a:xfrm>
            <a:off x="3791399" y="6105177"/>
            <a:ext cx="12182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TW" altLang="en-US" sz="18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建立預警機制</a:t>
            </a:r>
            <a:endParaRPr lang="en-US" altLang="zh-TW" sz="18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  <p:cxnSp>
        <p:nvCxnSpPr>
          <p:cNvPr id="45" name="直線單箭頭接點 44"/>
          <p:cNvCxnSpPr>
            <a:stCxn id="41" idx="3"/>
            <a:endCxn id="44" idx="1"/>
          </p:cNvCxnSpPr>
          <p:nvPr/>
        </p:nvCxnSpPr>
        <p:spPr>
          <a:xfrm flipV="1">
            <a:off x="3263018" y="6428343"/>
            <a:ext cx="528381" cy="72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/>
          <p:cNvSpPr txBox="1"/>
          <p:nvPr/>
        </p:nvSpPr>
        <p:spPr>
          <a:xfrm>
            <a:off x="5507404" y="6071815"/>
            <a:ext cx="322332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TW" altLang="en-US" sz="20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啟動</a:t>
            </a:r>
            <a:r>
              <a:rPr lang="zh-TW" altLang="en-US" sz="2000" dirty="0" smtClean="0">
                <a:solidFill>
                  <a:srgbClr val="0000FF"/>
                </a:solidFill>
                <a:latin typeface="標楷體"/>
                <a:ea typeface="標楷體"/>
              </a:rPr>
              <a:t>「</a:t>
            </a:r>
            <a:r>
              <a:rPr lang="zh-TW" altLang="zh-TW" sz="2000" dirty="0" smtClean="0">
                <a:solidFill>
                  <a:srgbClr val="0000FF"/>
                </a:solidFill>
              </a:rPr>
              <a:t>疏散</a:t>
            </a:r>
            <a:r>
              <a:rPr lang="zh-TW" altLang="zh-TW" sz="2000" dirty="0">
                <a:solidFill>
                  <a:srgbClr val="0000FF"/>
                </a:solidFill>
              </a:rPr>
              <a:t>撤離及災難緊急應變</a:t>
            </a:r>
            <a:r>
              <a:rPr lang="zh-TW" altLang="zh-TW" sz="2000" dirty="0" smtClean="0">
                <a:solidFill>
                  <a:srgbClr val="0000FF"/>
                </a:solidFill>
              </a:rPr>
              <a:t>計畫</a:t>
            </a:r>
            <a:r>
              <a:rPr lang="zh-TW" altLang="en-US" sz="2000" dirty="0" smtClean="0">
                <a:solidFill>
                  <a:srgbClr val="0000FF"/>
                </a:solidFill>
                <a:latin typeface="標楷體"/>
                <a:ea typeface="標楷體"/>
              </a:rPr>
              <a:t>」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  <p:cxnSp>
        <p:nvCxnSpPr>
          <p:cNvPr id="47" name="直線單箭頭接點 46"/>
          <p:cNvCxnSpPr>
            <a:stCxn id="44" idx="3"/>
            <a:endCxn id="46" idx="1"/>
          </p:cNvCxnSpPr>
          <p:nvPr/>
        </p:nvCxnSpPr>
        <p:spPr>
          <a:xfrm flipV="1">
            <a:off x="5009663" y="6425758"/>
            <a:ext cx="497741" cy="25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橢圓 135"/>
          <p:cNvSpPr/>
          <p:nvPr/>
        </p:nvSpPr>
        <p:spPr bwMode="auto">
          <a:xfrm>
            <a:off x="5066343" y="2644717"/>
            <a:ext cx="82502" cy="979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35034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亞泥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公開網站可查看排水系統即時畫面、水位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及各項監測資料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19104" r="30719" b="5162"/>
          <a:stretch/>
        </p:blipFill>
        <p:spPr bwMode="auto">
          <a:xfrm>
            <a:off x="395536" y="1695056"/>
            <a:ext cx="4593088" cy="476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95536" y="1678000"/>
            <a:ext cx="44644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礦區排水情形即時影像監控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0" y="2253704"/>
            <a:ext cx="277547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礦山聯外排水溝</a:t>
            </a:r>
            <a:endParaRPr lang="zh-TW" altLang="en-US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0" y="3707758"/>
            <a:ext cx="277547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礦山滯洪池排放口</a:t>
            </a:r>
            <a:endParaRPr lang="zh-TW" altLang="en-US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0" y="5171494"/>
            <a:ext cx="277547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礦山滯洪池上方天然溪溝</a:t>
            </a:r>
            <a:endParaRPr lang="zh-TW" altLang="en-US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1" t="19716" r="30543" b="39691"/>
          <a:stretch/>
        </p:blipFill>
        <p:spPr bwMode="auto">
          <a:xfrm>
            <a:off x="5377208" y="2253704"/>
            <a:ext cx="3179928" cy="347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5713328" y="1585483"/>
            <a:ext cx="303513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礦山無名溪上游</a:t>
            </a:r>
            <a:endParaRPr lang="zh-TW" altLang="en-US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687586" y="5633159"/>
            <a:ext cx="320489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礦山無名溪下游</a:t>
            </a:r>
            <a:endParaRPr lang="zh-TW" altLang="en-US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8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2627313" y="1125538"/>
            <a:ext cx="6337300" cy="446405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kumimoji="1" lang="zh-TW" altLang="en-US" sz="1800" b="0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950" y="196850"/>
            <a:ext cx="8712200" cy="8366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災害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預警縱橫向聯繫通報單位流程圖</a:t>
            </a:r>
          </a:p>
        </p:txBody>
      </p:sp>
      <p:sp>
        <p:nvSpPr>
          <p:cNvPr id="22532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xfrm>
            <a:off x="8609013" y="6448425"/>
            <a:ext cx="50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D305C5-36A3-4B73-8ABB-832E4F5B8DC3}" type="slidenum">
              <a:rPr lang="zh-TW" altLang="en-US" sz="1800" smtClean="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zh-TW" altLang="en-US" sz="1800" smtClean="0">
              <a:solidFill>
                <a:srgbClr val="898989"/>
              </a:solidFill>
              <a:latin typeface="Arial" pitchFamily="34" charset="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6300788" y="1933575"/>
            <a:ext cx="1692275" cy="11303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lang="en-US" altLang="zh-TW" sz="1800" b="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4533900" y="1933575"/>
            <a:ext cx="1587500" cy="17367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lang="zh-TW" altLang="en-US" sz="1800" b="0" dirty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665163" y="5959475"/>
            <a:ext cx="1827212" cy="717550"/>
          </a:xfrm>
          <a:prstGeom prst="round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搶救組</a:t>
            </a:r>
            <a:endParaRPr lang="en-US" altLang="zh-TW" sz="16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警戒組</a:t>
            </a:r>
            <a:endParaRPr lang="en-US" altLang="zh-TW" sz="16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疏散組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4052888" y="4451350"/>
            <a:ext cx="1827212" cy="1138238"/>
          </a:xfrm>
          <a:prstGeom prst="round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廠長室</a:t>
            </a:r>
            <a:endParaRPr lang="en-US" altLang="zh-TW" sz="18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03-8612101</a:t>
            </a: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副廠長</a:t>
            </a:r>
            <a:endParaRPr lang="en-US" altLang="zh-TW" sz="18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0930-760-361</a:t>
            </a:r>
            <a:endParaRPr lang="zh-TW" altLang="en-US" sz="18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701925" y="1933575"/>
            <a:ext cx="1662113" cy="1125538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lang="en-US" altLang="zh-TW" sz="1800" b="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 flipV="1">
            <a:off x="1279525" y="5603875"/>
            <a:ext cx="0" cy="38735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圓角矩形 29"/>
          <p:cNvSpPr/>
          <p:nvPr/>
        </p:nvSpPr>
        <p:spPr>
          <a:xfrm>
            <a:off x="107950" y="1341438"/>
            <a:ext cx="2254250" cy="1489075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經濟部礦務局</a:t>
            </a:r>
            <a:endParaRPr lang="en-US" altLang="zh-TW" sz="18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東區辦事處</a:t>
            </a:r>
            <a:endParaRPr lang="en-US" altLang="zh-TW" sz="18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03-8221157~9</a:t>
            </a: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連絡人：二科科長</a:t>
            </a:r>
            <a:endParaRPr lang="en-US" altLang="zh-TW" sz="18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0910-789-538</a:t>
            </a:r>
            <a:endParaRPr lang="zh-TW" altLang="en-US" sz="18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647700" y="4814888"/>
            <a:ext cx="1827213" cy="817562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礦場負責人</a:t>
            </a:r>
            <a:endParaRPr lang="en-US" altLang="zh-TW" sz="16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游象麟</a:t>
            </a:r>
            <a:endParaRPr lang="en-US" altLang="zh-TW" sz="16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0933-771-326</a:t>
            </a:r>
            <a:endParaRPr lang="zh-TW" altLang="en-US" sz="16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7" name="直線單箭頭接點 36"/>
          <p:cNvCxnSpPr/>
          <p:nvPr/>
        </p:nvCxnSpPr>
        <p:spPr>
          <a:xfrm>
            <a:off x="2474913" y="5300663"/>
            <a:ext cx="163195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>
            <a:off x="1771650" y="5632450"/>
            <a:ext cx="0" cy="327025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H="1">
            <a:off x="2428875" y="5505450"/>
            <a:ext cx="1630363" cy="0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>
            <a:off x="6748463" y="6091238"/>
            <a:ext cx="57626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6797675" y="6376988"/>
            <a:ext cx="527050" cy="0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6" name="文字方塊 46"/>
          <p:cNvSpPr txBox="1">
            <a:spLocks noChangeArrowheads="1"/>
          </p:cNvSpPr>
          <p:nvPr/>
        </p:nvSpPr>
        <p:spPr bwMode="auto">
          <a:xfrm>
            <a:off x="7386638" y="5949950"/>
            <a:ext cx="16541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r>
              <a:rPr kumimoji="1" lang="zh-TW" altLang="en-US" sz="1800" b="0" smtClean="0">
                <a:solidFill>
                  <a:prstClr val="black"/>
                </a:solidFill>
                <a:latin typeface="Arial" pitchFamily="34" charset="0"/>
              </a:rPr>
              <a:t>通報系統</a:t>
            </a:r>
            <a:endParaRPr kumimoji="1" lang="en-US" altLang="zh-TW" sz="1800" b="0" smtClean="0">
              <a:solidFill>
                <a:prstClr val="black"/>
              </a:solidFill>
              <a:latin typeface="Arial" pitchFamily="34" charset="0"/>
            </a:endParaRPr>
          </a:p>
          <a:p>
            <a:pPr algn="l" eaLnBrk="0" hangingPunct="0">
              <a:spcBef>
                <a:spcPct val="0"/>
              </a:spcBef>
              <a:buFontTx/>
              <a:buNone/>
            </a:pPr>
            <a:r>
              <a:rPr kumimoji="1" lang="zh-TW" altLang="en-US" sz="1800" b="0" smtClean="0">
                <a:solidFill>
                  <a:prstClr val="black"/>
                </a:solidFill>
                <a:latin typeface="Arial" pitchFamily="34" charset="0"/>
              </a:rPr>
              <a:t>指揮系統</a:t>
            </a:r>
          </a:p>
        </p:txBody>
      </p:sp>
      <p:sp>
        <p:nvSpPr>
          <p:cNvPr id="69" name="圓角矩形 68"/>
          <p:cNvSpPr/>
          <p:nvPr/>
        </p:nvSpPr>
        <p:spPr>
          <a:xfrm>
            <a:off x="4106863" y="6183313"/>
            <a:ext cx="1827212" cy="387350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成立救護站</a:t>
            </a:r>
          </a:p>
        </p:txBody>
      </p:sp>
      <p:cxnSp>
        <p:nvCxnSpPr>
          <p:cNvPr id="71" name="直線單箭頭接點 70"/>
          <p:cNvCxnSpPr>
            <a:endCxn id="69" idx="0"/>
          </p:cNvCxnSpPr>
          <p:nvPr/>
        </p:nvCxnSpPr>
        <p:spPr>
          <a:xfrm>
            <a:off x="5019675" y="5589588"/>
            <a:ext cx="0" cy="593725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圓角矩形 1"/>
          <p:cNvSpPr/>
          <p:nvPr/>
        </p:nvSpPr>
        <p:spPr>
          <a:xfrm>
            <a:off x="468313" y="4292600"/>
            <a:ext cx="5676900" cy="244157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kumimoji="1" lang="zh-TW" altLang="en-US" sz="1800" b="0">
              <a:solidFill>
                <a:prstClr val="white"/>
              </a:solidFill>
            </a:endParaRPr>
          </a:p>
        </p:txBody>
      </p:sp>
      <p:sp>
        <p:nvSpPr>
          <p:cNvPr id="22550" name="矩形 2"/>
          <p:cNvSpPr>
            <a:spLocks noChangeArrowheads="1"/>
          </p:cNvSpPr>
          <p:nvPr/>
        </p:nvSpPr>
        <p:spPr bwMode="auto">
          <a:xfrm>
            <a:off x="2459038" y="6030913"/>
            <a:ext cx="1570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3627438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3627438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3627438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3627438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3627438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3627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3627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3627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3627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亞洲水泥公司</a:t>
            </a:r>
            <a:endParaRPr lang="en-US" altLang="zh-TW" sz="180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花蓮廠</a:t>
            </a:r>
            <a:endParaRPr lang="en-US" altLang="zh-TW" sz="180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" name="肘形接點 12"/>
          <p:cNvCxnSpPr>
            <a:stCxn id="23" idx="2"/>
          </p:cNvCxnSpPr>
          <p:nvPr/>
        </p:nvCxnSpPr>
        <p:spPr>
          <a:xfrm rot="16200000" flipH="1">
            <a:off x="3368675" y="3224213"/>
            <a:ext cx="1368425" cy="1038225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肘形接點 39"/>
          <p:cNvCxnSpPr>
            <a:stCxn id="19" idx="2"/>
          </p:cNvCxnSpPr>
          <p:nvPr/>
        </p:nvCxnSpPr>
        <p:spPr>
          <a:xfrm rot="16200000" flipH="1">
            <a:off x="4951413" y="4046537"/>
            <a:ext cx="757238" cy="4763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肘形接點 42"/>
          <p:cNvCxnSpPr>
            <a:stCxn id="18" idx="2"/>
          </p:cNvCxnSpPr>
          <p:nvPr/>
        </p:nvCxnSpPr>
        <p:spPr>
          <a:xfrm rot="5400000">
            <a:off x="5748338" y="3182937"/>
            <a:ext cx="1517650" cy="1279525"/>
          </a:xfrm>
          <a:prstGeom prst="bentConnector3">
            <a:avLst>
              <a:gd name="adj1" fmla="val 100624"/>
            </a:avLst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4" name="矩形 25"/>
          <p:cNvSpPr>
            <a:spLocks noChangeArrowheads="1"/>
          </p:cNvSpPr>
          <p:nvPr/>
        </p:nvSpPr>
        <p:spPr bwMode="auto">
          <a:xfrm>
            <a:off x="2830513" y="1887538"/>
            <a:ext cx="1414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新城分局</a:t>
            </a:r>
            <a:endParaRPr lang="en-US" altLang="zh-TW" sz="1800" b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zh-TW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03-8611204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富世派出所</a:t>
            </a:r>
            <a:endParaRPr lang="en-US" altLang="zh-TW" sz="1800" b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zh-TW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03-8611344</a:t>
            </a:r>
            <a:endParaRPr lang="zh-TW" altLang="en-US" sz="1800" b="0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1511" name="肘形接點 21510"/>
          <p:cNvCxnSpPr/>
          <p:nvPr/>
        </p:nvCxnSpPr>
        <p:spPr>
          <a:xfrm rot="16200000" flipH="1">
            <a:off x="4580731" y="4066382"/>
            <a:ext cx="722313" cy="0"/>
          </a:xfrm>
          <a:prstGeom prst="bentConnector3">
            <a:avLst/>
          </a:prstGeom>
          <a:ln w="38100" cmpd="dbl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圓角矩形 31"/>
          <p:cNvSpPr/>
          <p:nvPr/>
        </p:nvSpPr>
        <p:spPr>
          <a:xfrm>
            <a:off x="4532313" y="1146175"/>
            <a:ext cx="1600200" cy="4667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lang="zh-TW" altLang="en-US" sz="1800" b="0" dirty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557" name="矩形 27"/>
          <p:cNvSpPr>
            <a:spLocks noChangeArrowheads="1"/>
          </p:cNvSpPr>
          <p:nvPr/>
        </p:nvSpPr>
        <p:spPr bwMode="auto">
          <a:xfrm>
            <a:off x="4543425" y="1196975"/>
            <a:ext cx="157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村民</a:t>
            </a:r>
            <a:endParaRPr lang="en-US" altLang="zh-TW" sz="1800" b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34" name="肘形接點 33"/>
          <p:cNvCxnSpPr/>
          <p:nvPr/>
        </p:nvCxnSpPr>
        <p:spPr>
          <a:xfrm rot="5400000" flipH="1" flipV="1">
            <a:off x="5750719" y="3185319"/>
            <a:ext cx="1746250" cy="1512888"/>
          </a:xfrm>
          <a:prstGeom prst="bentConnector3">
            <a:avLst>
              <a:gd name="adj1" fmla="val 5452"/>
            </a:avLst>
          </a:prstGeom>
          <a:ln w="28575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肘形接點 35"/>
          <p:cNvCxnSpPr>
            <a:stCxn id="18" idx="0"/>
          </p:cNvCxnSpPr>
          <p:nvPr/>
        </p:nvCxnSpPr>
        <p:spPr>
          <a:xfrm rot="16200000" flipV="1">
            <a:off x="6426994" y="1213644"/>
            <a:ext cx="449262" cy="990600"/>
          </a:xfrm>
          <a:prstGeom prst="bentConnector2">
            <a:avLst/>
          </a:prstGeom>
          <a:ln w="28575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>
            <a:stCxn id="19" idx="0"/>
            <a:endCxn id="32" idx="2"/>
          </p:cNvCxnSpPr>
          <p:nvPr/>
        </p:nvCxnSpPr>
        <p:spPr>
          <a:xfrm flipV="1">
            <a:off x="5327650" y="1612900"/>
            <a:ext cx="4763" cy="320675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/>
          <p:nvPr/>
        </p:nvCxnSpPr>
        <p:spPr>
          <a:xfrm>
            <a:off x="6789738" y="5761038"/>
            <a:ext cx="522287" cy="0"/>
          </a:xfrm>
          <a:prstGeom prst="line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2" name="文字方塊 46"/>
          <p:cNvSpPr txBox="1">
            <a:spLocks noChangeArrowheads="1"/>
          </p:cNvSpPr>
          <p:nvPr/>
        </p:nvSpPr>
        <p:spPr bwMode="auto">
          <a:xfrm>
            <a:off x="7385050" y="5589588"/>
            <a:ext cx="175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r>
              <a:rPr kumimoji="1" lang="zh-TW" altLang="en-US" sz="1800" b="0" smtClean="0">
                <a:solidFill>
                  <a:prstClr val="black"/>
                </a:solidFill>
                <a:latin typeface="Arial" pitchFamily="34" charset="0"/>
              </a:rPr>
              <a:t>亞泥協助支援</a:t>
            </a:r>
          </a:p>
        </p:txBody>
      </p:sp>
      <p:cxnSp>
        <p:nvCxnSpPr>
          <p:cNvPr id="52" name="肘形接點 51"/>
          <p:cNvCxnSpPr>
            <a:stCxn id="23" idx="0"/>
            <a:endCxn id="32" idx="1"/>
          </p:cNvCxnSpPr>
          <p:nvPr/>
        </p:nvCxnSpPr>
        <p:spPr>
          <a:xfrm rot="5400000" flipH="1" flipV="1">
            <a:off x="3756025" y="1157288"/>
            <a:ext cx="554037" cy="998538"/>
          </a:xfrm>
          <a:prstGeom prst="bentConnector2">
            <a:avLst/>
          </a:prstGeom>
          <a:ln w="28575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肘形接點 58"/>
          <p:cNvCxnSpPr/>
          <p:nvPr/>
        </p:nvCxnSpPr>
        <p:spPr>
          <a:xfrm rot="5400000" flipH="1" flipV="1">
            <a:off x="4996656" y="1764507"/>
            <a:ext cx="30321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接點 69"/>
          <p:cNvCxnSpPr/>
          <p:nvPr/>
        </p:nvCxnSpPr>
        <p:spPr>
          <a:xfrm rot="5400000" flipH="1" flipV="1">
            <a:off x="5201444" y="4048919"/>
            <a:ext cx="757238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肘形接點 73"/>
          <p:cNvCxnSpPr/>
          <p:nvPr/>
        </p:nvCxnSpPr>
        <p:spPr>
          <a:xfrm rot="5400000" flipH="1" flipV="1">
            <a:off x="3527425" y="3743326"/>
            <a:ext cx="1368425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7" name="矩形 25"/>
          <p:cNvSpPr>
            <a:spLocks noChangeArrowheads="1"/>
          </p:cNvSpPr>
          <p:nvPr/>
        </p:nvSpPr>
        <p:spPr bwMode="auto">
          <a:xfrm>
            <a:off x="4572000" y="1916113"/>
            <a:ext cx="15843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秀林鄉公所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zh-TW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03-8612116~8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民政課長</a:t>
            </a:r>
            <a:endParaRPr lang="en-US" altLang="zh-TW" sz="1800" b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zh-TW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0937-889-324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富世村辦公處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zh-TW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03-8611829</a:t>
            </a:r>
          </a:p>
        </p:txBody>
      </p:sp>
      <p:sp>
        <p:nvSpPr>
          <p:cNvPr id="22568" name="矩形 25"/>
          <p:cNvSpPr>
            <a:spLocks noChangeArrowheads="1"/>
          </p:cNvSpPr>
          <p:nvPr/>
        </p:nvSpPr>
        <p:spPr bwMode="auto">
          <a:xfrm>
            <a:off x="6335713" y="2206625"/>
            <a:ext cx="158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zh-TW" altLang="en-US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新秀消防分隊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zh-TW" sz="1800" b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03-8611755</a:t>
            </a:r>
          </a:p>
        </p:txBody>
      </p:sp>
      <p:cxnSp>
        <p:nvCxnSpPr>
          <p:cNvPr id="114" name="肘形接點 113"/>
          <p:cNvCxnSpPr>
            <a:stCxn id="22" idx="3"/>
            <a:endCxn id="57" idx="2"/>
          </p:cNvCxnSpPr>
          <p:nvPr/>
        </p:nvCxnSpPr>
        <p:spPr>
          <a:xfrm flipV="1">
            <a:off x="5880100" y="1700213"/>
            <a:ext cx="2336800" cy="3321050"/>
          </a:xfrm>
          <a:prstGeom prst="bentConnector2">
            <a:avLst/>
          </a:prstGeom>
          <a:ln w="38100" cmpd="dbl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肘形接點 130"/>
          <p:cNvCxnSpPr/>
          <p:nvPr/>
        </p:nvCxnSpPr>
        <p:spPr>
          <a:xfrm flipH="1">
            <a:off x="6156325" y="1341438"/>
            <a:ext cx="151130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71" name="群組 46"/>
          <p:cNvGrpSpPr>
            <a:grpSpLocks/>
          </p:cNvGrpSpPr>
          <p:nvPr/>
        </p:nvGrpSpPr>
        <p:grpSpPr bwMode="auto">
          <a:xfrm>
            <a:off x="7524750" y="1052513"/>
            <a:ext cx="1758950" cy="647700"/>
            <a:chOff x="5661512" y="188640"/>
            <a:chExt cx="3669278" cy="1077788"/>
          </a:xfrm>
        </p:grpSpPr>
        <p:grpSp>
          <p:nvGrpSpPr>
            <p:cNvPr id="22575" name="群組 12"/>
            <p:cNvGrpSpPr>
              <a:grpSpLocks/>
            </p:cNvGrpSpPr>
            <p:nvPr/>
          </p:nvGrpSpPr>
          <p:grpSpPr bwMode="auto">
            <a:xfrm>
              <a:off x="5724128" y="188640"/>
              <a:ext cx="2736304" cy="1077788"/>
              <a:chOff x="755576" y="1487116"/>
              <a:chExt cx="7632848" cy="3454052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756431" y="1918870"/>
                <a:ext cx="7343957" cy="719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endParaRPr kumimoji="1" lang="zh-TW" alt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190600" y="2638467"/>
                <a:ext cx="6475621" cy="1794753"/>
              </a:xfrm>
              <a:prstGeom prst="rect">
                <a:avLst/>
              </a:prstGeom>
              <a:solidFill>
                <a:srgbClr val="F8D9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kumimoji="1" lang="en-US" altLang="zh-TW" sz="1800" b="0" dirty="0">
                    <a:solidFill>
                      <a:prstClr val="white"/>
                    </a:solidFill>
                  </a:rPr>
                  <a:t>z</a:t>
                </a:r>
                <a:endParaRPr kumimoji="1" lang="zh-TW" altLang="en-US" sz="1800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4860032" y="1487116"/>
                <a:ext cx="46017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20000">
                    <a:schemeClr val="bg1"/>
                  </a:gs>
                  <a:gs pos="37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endParaRPr kumimoji="1" lang="zh-TW" alt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橢圓 54"/>
              <p:cNvSpPr/>
              <p:nvPr/>
            </p:nvSpPr>
            <p:spPr>
              <a:xfrm>
                <a:off x="5436096" y="1511288"/>
                <a:ext cx="460176" cy="47988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20000">
                    <a:schemeClr val="bg1"/>
                  </a:gs>
                  <a:gs pos="37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endParaRPr kumimoji="1" lang="zh-TW" alt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3703250" y="3137947"/>
                <a:ext cx="1080812" cy="129527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endParaRPr kumimoji="1" lang="zh-TW" alt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830333" y="4433219"/>
                <a:ext cx="7556427" cy="507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endParaRPr kumimoji="1" lang="zh-TW" altLang="en-US" sz="1800" b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" name="文字方塊 48"/>
            <p:cNvSpPr txBox="1">
              <a:spLocks noChangeArrowheads="1"/>
            </p:cNvSpPr>
            <p:nvPr/>
          </p:nvSpPr>
          <p:spPr bwMode="auto">
            <a:xfrm>
              <a:off x="5661512" y="547903"/>
              <a:ext cx="3669278" cy="51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0"/>
                </a:spcBef>
                <a:defRPr/>
              </a:pPr>
              <a:r>
                <a:rPr kumimoji="1" lang="zh-TW" altLang="en-US" sz="1400" dirty="0">
                  <a:solidFill>
                    <a:prstClr val="black"/>
                  </a:solidFill>
                  <a:ea typeface="新細明體" pitchFamily="18" charset="-120"/>
                </a:rPr>
                <a:t> </a:t>
              </a:r>
              <a:r>
                <a:rPr kumimoji="1" lang="zh-TW" altLang="en-US" sz="1400" dirty="0">
                  <a:solidFill>
                    <a:srgbClr val="1F497D">
                      <a:lumMod val="75000"/>
                    </a:srgbClr>
                  </a:solidFill>
                  <a:ea typeface="新細明體" pitchFamily="18" charset="-120"/>
                </a:rPr>
                <a:t>亞泥服務中心</a:t>
              </a:r>
            </a:p>
          </p:txBody>
        </p:sp>
      </p:grpSp>
      <p:cxnSp>
        <p:nvCxnSpPr>
          <p:cNvPr id="66" name="肘形接點 65"/>
          <p:cNvCxnSpPr>
            <a:stCxn id="30" idx="2"/>
          </p:cNvCxnSpPr>
          <p:nvPr/>
        </p:nvCxnSpPr>
        <p:spPr>
          <a:xfrm rot="16200000" flipH="1">
            <a:off x="1697038" y="2368550"/>
            <a:ext cx="1893887" cy="2817813"/>
          </a:xfrm>
          <a:prstGeom prst="bentConnector2">
            <a:avLst/>
          </a:prstGeom>
          <a:ln w="38100" cmpd="dbl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手繪多邊形 23"/>
          <p:cNvSpPr/>
          <p:nvPr/>
        </p:nvSpPr>
        <p:spPr>
          <a:xfrm>
            <a:off x="1560513" y="2865438"/>
            <a:ext cx="2476500" cy="1739900"/>
          </a:xfrm>
          <a:custGeom>
            <a:avLst/>
            <a:gdLst>
              <a:gd name="connsiteX0" fmla="*/ 2475570 w 2475570"/>
              <a:gd name="connsiteY0" fmla="*/ 1739591 h 1739591"/>
              <a:gd name="connsiteX1" fmla="*/ 0 w 2475570"/>
              <a:gd name="connsiteY1" fmla="*/ 1739591 h 1739591"/>
              <a:gd name="connsiteX2" fmla="*/ 0 w 2475570"/>
              <a:gd name="connsiteY2" fmla="*/ 0 h 173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5570" h="1739591">
                <a:moveTo>
                  <a:pt x="2475570" y="1739591"/>
                </a:moveTo>
                <a:lnTo>
                  <a:pt x="0" y="1739591"/>
                </a:lnTo>
                <a:lnTo>
                  <a:pt x="0" y="0"/>
                </a:lnTo>
              </a:path>
            </a:pathLst>
          </a:custGeom>
          <a:ln w="31750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kumimoji="1" lang="zh-TW" altLang="en-US" sz="1800" b="0">
              <a:solidFill>
                <a:prstClr val="black"/>
              </a:solidFill>
            </a:endParaRPr>
          </a:p>
        </p:txBody>
      </p:sp>
      <p:cxnSp>
        <p:nvCxnSpPr>
          <p:cNvPr id="60" name="肘形接點 59"/>
          <p:cNvCxnSpPr/>
          <p:nvPr/>
        </p:nvCxnSpPr>
        <p:spPr>
          <a:xfrm rot="16200000" flipH="1">
            <a:off x="5426076" y="1766887"/>
            <a:ext cx="328612" cy="4763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9384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3309938" y="1196975"/>
            <a:ext cx="1766887" cy="32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廠長室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3309938" y="2060575"/>
            <a:ext cx="1766887" cy="68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採掘組</a:t>
            </a:r>
            <a:r>
              <a:rPr kumimoji="1" lang="en-US" altLang="zh-TW" sz="1800" b="0" dirty="0">
                <a:solidFill>
                  <a:prstClr val="white"/>
                </a:solidFill>
              </a:rPr>
              <a:t/>
            </a:r>
            <a:br>
              <a:rPr kumimoji="1" lang="en-US" altLang="zh-TW" sz="1800" b="0" dirty="0">
                <a:solidFill>
                  <a:prstClr val="white"/>
                </a:solidFill>
              </a:rPr>
            </a:br>
            <a:r>
              <a:rPr kumimoji="1" lang="zh-TW" altLang="en-US" sz="1800" b="0" dirty="0">
                <a:solidFill>
                  <a:prstClr val="white"/>
                </a:solidFill>
              </a:rPr>
              <a:t>礦場負責人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428625" y="2044700"/>
            <a:ext cx="1155700" cy="32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安衛組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762125" y="2039938"/>
            <a:ext cx="1155700" cy="32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總務組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5759450" y="142875"/>
            <a:ext cx="1512888" cy="554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秀林鄉公所</a:t>
            </a:r>
            <a:endParaRPr kumimoji="1" lang="en-US" altLang="zh-TW" sz="1800" b="0" dirty="0">
              <a:solidFill>
                <a:prstClr val="white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3760788" y="3625850"/>
            <a:ext cx="1511300" cy="32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搶救班</a:t>
            </a:r>
            <a:endParaRPr kumimoji="1" lang="en-US" altLang="zh-TW" sz="1800" b="0" dirty="0">
              <a:solidFill>
                <a:prstClr val="white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960563" y="3636963"/>
            <a:ext cx="1511300" cy="325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警戒班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451475" y="3621088"/>
            <a:ext cx="1512888" cy="32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疏散班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1943100" y="4241800"/>
            <a:ext cx="1511300" cy="25717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現地巡查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保全對象訪視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必要時建立警戒範圍進行管制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760788" y="4229100"/>
            <a:ext cx="1550987" cy="16922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災害搶救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協助清運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出動重機械協助恢復交通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災後復原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435600" y="4229100"/>
            <a:ext cx="3135313" cy="23685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rgbClr val="F79646">
                    <a:lumMod val="75000"/>
                  </a:srgbClr>
                </a:solidFill>
                <a:latin typeface="新細明體" pitchFamily="18" charset="-120"/>
              </a:rPr>
              <a:t>黃色警戒</a:t>
            </a:r>
            <a:endParaRPr lang="en-US" altLang="zh-TW" sz="1800" dirty="0">
              <a:solidFill>
                <a:srgbClr val="F79646">
                  <a:lumMod val="75000"/>
                </a:srgbClr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疏散準備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人員物資調度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algn="l"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rgbClr val="FF0000"/>
                </a:solidFill>
                <a:latin typeface="新細明體" pitchFamily="18" charset="-120"/>
              </a:rPr>
              <a:t>紅色警戒</a:t>
            </a:r>
            <a:endParaRPr lang="en-US" altLang="zh-TW" sz="1800" dirty="0">
              <a:solidFill>
                <a:srgbClr val="FF0000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出動車輛協助村辦公處進行村民疏散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依鄉公所指示疏散至收容所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7812088" y="142875"/>
            <a:ext cx="1174750" cy="554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富世村</a:t>
            </a:r>
            <a:endParaRPr kumimoji="1" lang="en-US" altLang="zh-TW" sz="1800" b="0" dirty="0">
              <a:solidFill>
                <a:prstClr val="white"/>
              </a:solidFill>
            </a:endParaRPr>
          </a:p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辦公處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428625" y="2654300"/>
            <a:ext cx="1155700" cy="3254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救護站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233363" y="3621088"/>
            <a:ext cx="1511300" cy="32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服務中心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3309938" y="120650"/>
            <a:ext cx="1766887" cy="7985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資訊蒐集</a:t>
            </a:r>
            <a:endParaRPr lang="en-US" altLang="zh-TW" sz="1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攝影機、電視、廣播、網路</a:t>
            </a:r>
          </a:p>
        </p:txBody>
      </p:sp>
      <p:cxnSp>
        <p:nvCxnSpPr>
          <p:cNvPr id="34" name="直線單箭頭接點 33"/>
          <p:cNvCxnSpPr>
            <a:stCxn id="22" idx="2"/>
            <a:endCxn id="5" idx="0"/>
          </p:cNvCxnSpPr>
          <p:nvPr/>
        </p:nvCxnSpPr>
        <p:spPr>
          <a:xfrm>
            <a:off x="4192588" y="919163"/>
            <a:ext cx="0" cy="277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stCxn id="5" idx="2"/>
            <a:endCxn id="6" idx="0"/>
          </p:cNvCxnSpPr>
          <p:nvPr/>
        </p:nvCxnSpPr>
        <p:spPr>
          <a:xfrm>
            <a:off x="4192588" y="1520825"/>
            <a:ext cx="0" cy="539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肘形接點 40"/>
          <p:cNvCxnSpPr>
            <a:stCxn id="5" idx="2"/>
            <a:endCxn id="8" idx="0"/>
          </p:cNvCxnSpPr>
          <p:nvPr/>
        </p:nvCxnSpPr>
        <p:spPr>
          <a:xfrm rot="5400000">
            <a:off x="3006725" y="854075"/>
            <a:ext cx="519113" cy="185261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接點 41"/>
          <p:cNvCxnSpPr>
            <a:stCxn id="5" idx="2"/>
            <a:endCxn id="7" idx="0"/>
          </p:cNvCxnSpPr>
          <p:nvPr/>
        </p:nvCxnSpPr>
        <p:spPr>
          <a:xfrm rot="5400000">
            <a:off x="2337594" y="189706"/>
            <a:ext cx="523875" cy="318611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stCxn id="7" idx="2"/>
            <a:endCxn id="19" idx="0"/>
          </p:cNvCxnSpPr>
          <p:nvPr/>
        </p:nvCxnSpPr>
        <p:spPr>
          <a:xfrm flipH="1">
            <a:off x="1006475" y="2368550"/>
            <a:ext cx="0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圓角矩形 48"/>
          <p:cNvSpPr/>
          <p:nvPr/>
        </p:nvSpPr>
        <p:spPr>
          <a:xfrm>
            <a:off x="1776413" y="2663825"/>
            <a:ext cx="1155700" cy="3238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62879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對外發言</a:t>
            </a:r>
          </a:p>
        </p:txBody>
      </p:sp>
      <p:cxnSp>
        <p:nvCxnSpPr>
          <p:cNvPr id="50" name="直線單箭頭接點 49"/>
          <p:cNvCxnSpPr/>
          <p:nvPr/>
        </p:nvCxnSpPr>
        <p:spPr>
          <a:xfrm flipH="1">
            <a:off x="2339975" y="2378075"/>
            <a:ext cx="0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圓角矩形 57"/>
          <p:cNvSpPr/>
          <p:nvPr/>
        </p:nvSpPr>
        <p:spPr>
          <a:xfrm>
            <a:off x="5580063" y="958850"/>
            <a:ext cx="1146175" cy="4000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200" b="0" dirty="0">
                <a:solidFill>
                  <a:prstClr val="black"/>
                </a:solidFill>
              </a:rPr>
              <a:t>水位到達</a:t>
            </a:r>
            <a:r>
              <a:rPr kumimoji="1" lang="en-US" altLang="zh-TW" sz="1200" b="0" dirty="0">
                <a:solidFill>
                  <a:prstClr val="black"/>
                </a:solidFill>
              </a:rPr>
              <a:t>3m</a:t>
            </a:r>
          </a:p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200" b="0" dirty="0">
                <a:solidFill>
                  <a:prstClr val="black"/>
                </a:solidFill>
              </a:rPr>
              <a:t>黃色警戒</a:t>
            </a:r>
          </a:p>
        </p:txBody>
      </p:sp>
      <p:cxnSp>
        <p:nvCxnSpPr>
          <p:cNvPr id="71" name="直線單箭頭接點 70"/>
          <p:cNvCxnSpPr>
            <a:stCxn id="58" idx="0"/>
          </p:cNvCxnSpPr>
          <p:nvPr/>
        </p:nvCxnSpPr>
        <p:spPr>
          <a:xfrm flipV="1">
            <a:off x="6153150" y="681038"/>
            <a:ext cx="3175" cy="277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圓角矩形 79"/>
          <p:cNvSpPr/>
          <p:nvPr/>
        </p:nvSpPr>
        <p:spPr>
          <a:xfrm>
            <a:off x="7404100" y="2781300"/>
            <a:ext cx="1176338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black"/>
                </a:solidFill>
              </a:rPr>
              <a:t>紅色警戒</a:t>
            </a:r>
          </a:p>
        </p:txBody>
      </p:sp>
      <p:sp>
        <p:nvSpPr>
          <p:cNvPr id="89" name="圓角矩形 88"/>
          <p:cNvSpPr/>
          <p:nvPr/>
        </p:nvSpPr>
        <p:spPr>
          <a:xfrm>
            <a:off x="5580063" y="1550988"/>
            <a:ext cx="1146175" cy="400050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200" b="0" dirty="0">
                <a:solidFill>
                  <a:prstClr val="black"/>
                </a:solidFill>
              </a:rPr>
              <a:t>水位到達</a:t>
            </a:r>
            <a:r>
              <a:rPr kumimoji="1" lang="en-US" altLang="zh-TW" sz="1200" b="0" dirty="0">
                <a:solidFill>
                  <a:prstClr val="black"/>
                </a:solidFill>
              </a:rPr>
              <a:t>3.5m</a:t>
            </a:r>
          </a:p>
        </p:txBody>
      </p:sp>
      <p:cxnSp>
        <p:nvCxnSpPr>
          <p:cNvPr id="97" name="肘形接點 96"/>
          <p:cNvCxnSpPr>
            <a:stCxn id="89" idx="3"/>
          </p:cNvCxnSpPr>
          <p:nvPr/>
        </p:nvCxnSpPr>
        <p:spPr>
          <a:xfrm flipV="1">
            <a:off x="6726238" y="696913"/>
            <a:ext cx="177800" cy="105410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流程圖: 決策 97"/>
          <p:cNvSpPr/>
          <p:nvPr/>
        </p:nvSpPr>
        <p:spPr>
          <a:xfrm>
            <a:off x="7272338" y="1751013"/>
            <a:ext cx="1439862" cy="66675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600" b="0" dirty="0">
                <a:solidFill>
                  <a:prstClr val="white"/>
                </a:solidFill>
              </a:rPr>
              <a:t>是否撤離</a:t>
            </a:r>
          </a:p>
        </p:txBody>
      </p:sp>
      <p:cxnSp>
        <p:nvCxnSpPr>
          <p:cNvPr id="100" name="肘形接點 99"/>
          <p:cNvCxnSpPr>
            <a:endCxn id="98" idx="0"/>
          </p:cNvCxnSpPr>
          <p:nvPr/>
        </p:nvCxnSpPr>
        <p:spPr>
          <a:xfrm rot="16200000" flipH="1">
            <a:off x="7015957" y="773906"/>
            <a:ext cx="1054100" cy="90011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肘形接點 103"/>
          <p:cNvCxnSpPr>
            <a:stCxn id="98" idx="2"/>
            <a:endCxn id="80" idx="0"/>
          </p:cNvCxnSpPr>
          <p:nvPr/>
        </p:nvCxnSpPr>
        <p:spPr>
          <a:xfrm rot="16200000" flipH="1">
            <a:off x="7811294" y="2599532"/>
            <a:ext cx="363537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圓角矩形 107"/>
          <p:cNvSpPr/>
          <p:nvPr/>
        </p:nvSpPr>
        <p:spPr>
          <a:xfrm>
            <a:off x="5548313" y="2454275"/>
            <a:ext cx="1146175" cy="401638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200" b="0" dirty="0">
                <a:solidFill>
                  <a:prstClr val="black"/>
                </a:solidFill>
              </a:rPr>
              <a:t>持續觀察</a:t>
            </a:r>
            <a:endParaRPr kumimoji="1" lang="en-US" altLang="zh-TW" sz="1200" b="0" dirty="0">
              <a:solidFill>
                <a:prstClr val="black"/>
              </a:solidFill>
            </a:endParaRPr>
          </a:p>
        </p:txBody>
      </p:sp>
      <p:cxnSp>
        <p:nvCxnSpPr>
          <p:cNvPr id="110" name="肘形接點 109"/>
          <p:cNvCxnSpPr>
            <a:stCxn id="98" idx="1"/>
            <a:endCxn id="108" idx="3"/>
          </p:cNvCxnSpPr>
          <p:nvPr/>
        </p:nvCxnSpPr>
        <p:spPr>
          <a:xfrm rot="10800000" flipV="1">
            <a:off x="6694488" y="2084388"/>
            <a:ext cx="577850" cy="56991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10" name="文字方塊 117"/>
          <p:cNvSpPr txBox="1">
            <a:spLocks noChangeArrowheads="1"/>
          </p:cNvSpPr>
          <p:nvPr/>
        </p:nvSpPr>
        <p:spPr bwMode="auto">
          <a:xfrm>
            <a:off x="7993063" y="2398713"/>
            <a:ext cx="577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r>
              <a:rPr kumimoji="1" lang="zh-TW" altLang="en-US" sz="1400" b="0" smtClean="0">
                <a:solidFill>
                  <a:prstClr val="black"/>
                </a:solidFill>
                <a:latin typeface="Arial" pitchFamily="34" charset="0"/>
              </a:rPr>
              <a:t>是</a:t>
            </a:r>
          </a:p>
        </p:txBody>
      </p:sp>
      <p:sp>
        <p:nvSpPr>
          <p:cNvPr id="24611" name="文字方塊 118"/>
          <p:cNvSpPr txBox="1">
            <a:spLocks noChangeArrowheads="1"/>
          </p:cNvSpPr>
          <p:nvPr/>
        </p:nvSpPr>
        <p:spPr bwMode="auto">
          <a:xfrm>
            <a:off x="6964363" y="2081213"/>
            <a:ext cx="577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r>
              <a:rPr kumimoji="1" lang="zh-TW" altLang="en-US" sz="1400" b="0" smtClean="0">
                <a:solidFill>
                  <a:prstClr val="black"/>
                </a:solidFill>
                <a:latin typeface="Arial" pitchFamily="34" charset="0"/>
              </a:rPr>
              <a:t>否</a:t>
            </a:r>
          </a:p>
        </p:txBody>
      </p:sp>
      <p:cxnSp>
        <p:nvCxnSpPr>
          <p:cNvPr id="122" name="肘形接點 121"/>
          <p:cNvCxnSpPr>
            <a:stCxn id="6" idx="2"/>
            <a:endCxn id="21" idx="0"/>
          </p:cNvCxnSpPr>
          <p:nvPr/>
        </p:nvCxnSpPr>
        <p:spPr>
          <a:xfrm rot="5400000">
            <a:off x="2151063" y="1579563"/>
            <a:ext cx="879475" cy="320357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肘形接點 124"/>
          <p:cNvCxnSpPr>
            <a:stCxn id="6" idx="2"/>
            <a:endCxn id="11" idx="0"/>
          </p:cNvCxnSpPr>
          <p:nvPr/>
        </p:nvCxnSpPr>
        <p:spPr>
          <a:xfrm rot="5400000">
            <a:off x="3006726" y="2451100"/>
            <a:ext cx="895350" cy="147637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肘形接點 127"/>
          <p:cNvCxnSpPr>
            <a:stCxn id="6" idx="2"/>
            <a:endCxn id="10" idx="0"/>
          </p:cNvCxnSpPr>
          <p:nvPr/>
        </p:nvCxnSpPr>
        <p:spPr>
          <a:xfrm rot="16200000" flipH="1">
            <a:off x="3912394" y="3021807"/>
            <a:ext cx="884237" cy="3238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肘形接點 130"/>
          <p:cNvCxnSpPr>
            <a:stCxn id="6" idx="2"/>
            <a:endCxn id="12" idx="0"/>
          </p:cNvCxnSpPr>
          <p:nvPr/>
        </p:nvCxnSpPr>
        <p:spPr>
          <a:xfrm rot="16200000" flipH="1">
            <a:off x="4760119" y="2174082"/>
            <a:ext cx="879475" cy="201453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手繪多邊形 135"/>
          <p:cNvSpPr/>
          <p:nvPr/>
        </p:nvSpPr>
        <p:spPr>
          <a:xfrm>
            <a:off x="5073650" y="1193800"/>
            <a:ext cx="506413" cy="1025525"/>
          </a:xfrm>
          <a:custGeom>
            <a:avLst/>
            <a:gdLst>
              <a:gd name="connsiteX0" fmla="*/ 0 w 691375"/>
              <a:gd name="connsiteY0" fmla="*/ 1025913 h 1025913"/>
              <a:gd name="connsiteX1" fmla="*/ 312234 w 691375"/>
              <a:gd name="connsiteY1" fmla="*/ 1025913 h 1025913"/>
              <a:gd name="connsiteX2" fmla="*/ 312234 w 691375"/>
              <a:gd name="connsiteY2" fmla="*/ 0 h 1025913"/>
              <a:gd name="connsiteX3" fmla="*/ 691375 w 691375"/>
              <a:gd name="connsiteY3" fmla="*/ 0 h 102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375" h="1025913">
                <a:moveTo>
                  <a:pt x="0" y="1025913"/>
                </a:moveTo>
                <a:lnTo>
                  <a:pt x="312234" y="1025913"/>
                </a:lnTo>
                <a:lnTo>
                  <a:pt x="312234" y="0"/>
                </a:lnTo>
                <a:lnTo>
                  <a:pt x="691375" y="0"/>
                </a:ln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kumimoji="1" lang="zh-TW" altLang="en-US" sz="1800" b="0">
              <a:solidFill>
                <a:prstClr val="black"/>
              </a:solidFill>
            </a:endParaRPr>
          </a:p>
        </p:txBody>
      </p:sp>
      <p:sp>
        <p:nvSpPr>
          <p:cNvPr id="137" name="手繪多邊形 136"/>
          <p:cNvSpPr/>
          <p:nvPr/>
        </p:nvSpPr>
        <p:spPr>
          <a:xfrm>
            <a:off x="5084763" y="1962150"/>
            <a:ext cx="925512" cy="401638"/>
          </a:xfrm>
          <a:custGeom>
            <a:avLst/>
            <a:gdLst>
              <a:gd name="connsiteX0" fmla="*/ 0 w 925551"/>
              <a:gd name="connsiteY0" fmla="*/ 546409 h 546409"/>
              <a:gd name="connsiteX1" fmla="*/ 925551 w 925551"/>
              <a:gd name="connsiteY1" fmla="*/ 546409 h 546409"/>
              <a:gd name="connsiteX2" fmla="*/ 925551 w 925551"/>
              <a:gd name="connsiteY2" fmla="*/ 0 h 5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551" h="546409">
                <a:moveTo>
                  <a:pt x="0" y="546409"/>
                </a:moveTo>
                <a:lnTo>
                  <a:pt x="925551" y="546409"/>
                </a:lnTo>
                <a:lnTo>
                  <a:pt x="925551" y="0"/>
                </a:ln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kumimoji="1" lang="zh-TW" altLang="en-US" sz="1800" b="0">
              <a:solidFill>
                <a:prstClr val="black"/>
              </a:solidFill>
            </a:endParaRPr>
          </a:p>
        </p:txBody>
      </p:sp>
      <p:sp>
        <p:nvSpPr>
          <p:cNvPr id="147" name="圓角矩形 146"/>
          <p:cNvSpPr/>
          <p:nvPr/>
        </p:nvSpPr>
        <p:spPr>
          <a:xfrm>
            <a:off x="249238" y="4221163"/>
            <a:ext cx="1512887" cy="1538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持續資訊蒐集</a:t>
            </a:r>
            <a:endParaRPr lang="en-US" altLang="zh-TW" sz="1800" b="0" dirty="0">
              <a:solidFill>
                <a:prstClr val="black"/>
              </a:solidFill>
              <a:latin typeface="新細明體" pitchFamily="18" charset="-120"/>
            </a:endParaRPr>
          </a:p>
          <a:p>
            <a:pPr marL="285750" indent="-285750" algn="l" defTabSz="3628796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1800" b="0" dirty="0">
                <a:solidFill>
                  <a:prstClr val="black"/>
                </a:solidFill>
                <a:latin typeface="新細明體" pitchFamily="18" charset="-120"/>
              </a:rPr>
              <a:t>村民急難通報窗口</a:t>
            </a:r>
          </a:p>
        </p:txBody>
      </p:sp>
      <p:cxnSp>
        <p:nvCxnSpPr>
          <p:cNvPr id="151" name="直線單箭頭接點 150"/>
          <p:cNvCxnSpPr/>
          <p:nvPr/>
        </p:nvCxnSpPr>
        <p:spPr>
          <a:xfrm>
            <a:off x="6207125" y="3949700"/>
            <a:ext cx="0" cy="2778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151"/>
          <p:cNvCxnSpPr/>
          <p:nvPr/>
        </p:nvCxnSpPr>
        <p:spPr>
          <a:xfrm>
            <a:off x="4519613" y="3963988"/>
            <a:ext cx="0" cy="277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單箭頭接點 152"/>
          <p:cNvCxnSpPr/>
          <p:nvPr/>
        </p:nvCxnSpPr>
        <p:spPr>
          <a:xfrm>
            <a:off x="2730500" y="3962400"/>
            <a:ext cx="0" cy="276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單箭頭接點 153"/>
          <p:cNvCxnSpPr/>
          <p:nvPr/>
        </p:nvCxnSpPr>
        <p:spPr>
          <a:xfrm>
            <a:off x="989013" y="3944938"/>
            <a:ext cx="0" cy="276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/>
          <p:cNvCxnSpPr/>
          <p:nvPr/>
        </p:nvCxnSpPr>
        <p:spPr>
          <a:xfrm flipH="1" flipV="1">
            <a:off x="5084763" y="2520950"/>
            <a:ext cx="4635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手繪多邊形 163"/>
          <p:cNvSpPr/>
          <p:nvPr/>
        </p:nvSpPr>
        <p:spPr>
          <a:xfrm>
            <a:off x="4705350" y="2754313"/>
            <a:ext cx="2676525" cy="200025"/>
          </a:xfrm>
          <a:custGeom>
            <a:avLst/>
            <a:gdLst>
              <a:gd name="connsiteX0" fmla="*/ 2676292 w 2676292"/>
              <a:gd name="connsiteY0" fmla="*/ 200722 h 200722"/>
              <a:gd name="connsiteX1" fmla="*/ 0 w 2676292"/>
              <a:gd name="connsiteY1" fmla="*/ 200722 h 200722"/>
              <a:gd name="connsiteX2" fmla="*/ 0 w 2676292"/>
              <a:gd name="connsiteY2" fmla="*/ 0 h 20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6292" h="200722">
                <a:moveTo>
                  <a:pt x="2676292" y="200722"/>
                </a:moveTo>
                <a:lnTo>
                  <a:pt x="0" y="200722"/>
                </a:lnTo>
                <a:lnTo>
                  <a:pt x="0" y="0"/>
                </a:ln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kumimoji="1" lang="zh-TW" altLang="en-US" sz="1800" b="0">
              <a:solidFill>
                <a:prstClr val="black"/>
              </a:solidFill>
            </a:endParaRPr>
          </a:p>
        </p:txBody>
      </p:sp>
      <p:cxnSp>
        <p:nvCxnSpPr>
          <p:cNvPr id="165" name="直線單箭頭接點 164"/>
          <p:cNvCxnSpPr>
            <a:stCxn id="9" idx="3"/>
            <a:endCxn id="17" idx="1"/>
          </p:cNvCxnSpPr>
          <p:nvPr/>
        </p:nvCxnSpPr>
        <p:spPr>
          <a:xfrm>
            <a:off x="7272338" y="420688"/>
            <a:ext cx="5397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手繪多邊形 167"/>
          <p:cNvSpPr/>
          <p:nvPr/>
        </p:nvSpPr>
        <p:spPr>
          <a:xfrm>
            <a:off x="6946900" y="703263"/>
            <a:ext cx="1895475" cy="3154362"/>
          </a:xfrm>
          <a:custGeom>
            <a:avLst/>
            <a:gdLst>
              <a:gd name="connsiteX0" fmla="*/ 1895707 w 1895707"/>
              <a:gd name="connsiteY0" fmla="*/ 0 h 3155795"/>
              <a:gd name="connsiteX1" fmla="*/ 1895707 w 1895707"/>
              <a:gd name="connsiteY1" fmla="*/ 3155795 h 3155795"/>
              <a:gd name="connsiteX2" fmla="*/ 0 w 1895707"/>
              <a:gd name="connsiteY2" fmla="*/ 3155795 h 315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707" h="3155795">
                <a:moveTo>
                  <a:pt x="1895707" y="0"/>
                </a:moveTo>
                <a:lnTo>
                  <a:pt x="1895707" y="3155795"/>
                </a:lnTo>
                <a:lnTo>
                  <a:pt x="0" y="3155795"/>
                </a:ln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endParaRPr kumimoji="1" lang="zh-TW" altLang="en-US" sz="1800" b="0">
              <a:solidFill>
                <a:prstClr val="black"/>
              </a:solidFill>
            </a:endParaRPr>
          </a:p>
        </p:txBody>
      </p:sp>
      <p:sp>
        <p:nvSpPr>
          <p:cNvPr id="24627" name="文字方塊 168"/>
          <p:cNvSpPr txBox="1">
            <a:spLocks noChangeArrowheads="1"/>
          </p:cNvSpPr>
          <p:nvPr/>
        </p:nvSpPr>
        <p:spPr bwMode="auto">
          <a:xfrm>
            <a:off x="7092950" y="3551238"/>
            <a:ext cx="13065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r>
              <a:rPr kumimoji="1" lang="zh-TW" altLang="en-US" sz="1400" b="0" smtClean="0">
                <a:solidFill>
                  <a:prstClr val="black"/>
                </a:solidFill>
                <a:latin typeface="Arial" pitchFamily="34" charset="0"/>
              </a:rPr>
              <a:t>進行疏散工作</a:t>
            </a:r>
          </a:p>
        </p:txBody>
      </p:sp>
      <p:sp>
        <p:nvSpPr>
          <p:cNvPr id="24628" name="矩形 169"/>
          <p:cNvSpPr>
            <a:spLocks noChangeArrowheads="1"/>
          </p:cNvSpPr>
          <p:nvPr/>
        </p:nvSpPr>
        <p:spPr bwMode="auto">
          <a:xfrm>
            <a:off x="19050" y="50800"/>
            <a:ext cx="33650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itchFamily="34" charset="0"/>
              </a:rPr>
              <a:t> 三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itchFamily="34" charset="0"/>
              </a:rPr>
              <a:t>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亞泥礦區外中富世部落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algn="l" eaLnBrk="0" hangingPunct="0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範圍內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疏散撤離及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災難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  <a:cs typeface="Arial" pitchFamily="34" charset="0"/>
              <a:sym typeface="Arial" pitchFamily="34" charset="0"/>
            </a:endParaRPr>
          </a:p>
          <a:p>
            <a:pPr algn="l" eaLnBrk="0" hangingPunct="0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cs typeface="Arial" pitchFamily="34" charset="0"/>
                <a:sym typeface="Arial" pitchFamily="34" charset="0"/>
              </a:rPr>
              <a:t>緊急應變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algn="l" eaLnBrk="0" hangingPunct="0">
              <a:spcBef>
                <a:spcPct val="0"/>
              </a:spcBef>
              <a:buFontTx/>
              <a:buNone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-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組織編制圖</a:t>
            </a:r>
            <a:endParaRPr kumimoji="1" lang="zh-TW" altLang="en-US" sz="20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03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:\採掘公用區\爆破測震社區訪查\3月15日\IMG_3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3876"/>
            <a:ext cx="2520280" cy="141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35394" y="2732015"/>
            <a:ext cx="156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dirty="0" smtClean="0"/>
              <a:t>107</a:t>
            </a:r>
            <a:r>
              <a:rPr lang="zh-TW" altLang="en-US" sz="1200" dirty="0" smtClean="0"/>
              <a:t>年</a:t>
            </a:r>
            <a:r>
              <a:rPr lang="en-US" altLang="zh-TW" sz="1200" dirty="0" smtClean="0"/>
              <a:t>3</a:t>
            </a:r>
            <a:r>
              <a:rPr lang="zh-TW" altLang="en-US" sz="1200" dirty="0" smtClean="0"/>
              <a:t>月呂鄰長家</a:t>
            </a:r>
            <a:endParaRPr lang="zh-TW" altLang="en-US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99" y="3839888"/>
            <a:ext cx="2073407" cy="289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O:\採掘公用區\爆破測震社區訪查\3月15日\IMG_3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23687"/>
            <a:ext cx="2454341" cy="13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礦場生產共用區\請款記錄\房屋修繕\宜家房屋修繕\IMG_43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09015"/>
            <a:ext cx="2573746" cy="144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569797" y="4330864"/>
            <a:ext cx="156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/>
              <a:t>現場量測震動值</a:t>
            </a:r>
            <a:endParaRPr lang="zh-TW" altLang="en-US" sz="1200" dirty="0"/>
          </a:p>
        </p:txBody>
      </p:sp>
      <p:pic>
        <p:nvPicPr>
          <p:cNvPr id="11" name="Picture 2" descr="D:\W.W.C\居住安全\爆破測震社區訪查\5月31日\IMG_47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29811"/>
            <a:ext cx="2520280" cy="141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884459" y="6043383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107</a:t>
            </a:r>
            <a:r>
              <a:rPr lang="zh-TW" altLang="en-US" sz="1200" dirty="0" smtClean="0"/>
              <a:t>年</a:t>
            </a:r>
            <a:r>
              <a:rPr lang="en-US" altLang="zh-TW" sz="1200" dirty="0" smtClean="0"/>
              <a:t>5</a:t>
            </a:r>
            <a:r>
              <a:rPr lang="zh-TW" altLang="en-US" sz="1200" dirty="0" smtClean="0"/>
              <a:t>月富世衛生室</a:t>
            </a:r>
            <a:endParaRPr lang="zh-TW" alt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t="3325" r="6824" b="5939"/>
          <a:stretch/>
        </p:blipFill>
        <p:spPr bwMode="auto">
          <a:xfrm>
            <a:off x="5299573" y="3917730"/>
            <a:ext cx="1863513" cy="281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086" y="774184"/>
            <a:ext cx="1964958" cy="294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106482"/>
            <a:ext cx="2218378" cy="166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3403646" y="2732016"/>
            <a:ext cx="156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dirty="0" smtClean="0"/>
              <a:t>107</a:t>
            </a:r>
            <a:r>
              <a:rPr lang="zh-TW" altLang="en-US" sz="1200" dirty="0" smtClean="0"/>
              <a:t>年</a:t>
            </a:r>
            <a:r>
              <a:rPr lang="en-US" altLang="zh-TW" sz="1200" dirty="0" smtClean="0"/>
              <a:t>10</a:t>
            </a:r>
            <a:r>
              <a:rPr lang="zh-TW" altLang="en-US" sz="1200" dirty="0" smtClean="0"/>
              <a:t>月朱夏美家</a:t>
            </a:r>
            <a:endParaRPr lang="zh-TW" altLang="en-US" sz="12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774184"/>
            <a:ext cx="1907010" cy="290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1403648" y="4386322"/>
            <a:ext cx="156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107</a:t>
            </a:r>
            <a:r>
              <a:rPr lang="zh-TW" altLang="en-US" sz="1200" dirty="0" smtClean="0"/>
              <a:t>年</a:t>
            </a:r>
            <a:r>
              <a:rPr lang="en-US" altLang="zh-TW" sz="1200" dirty="0" smtClean="0"/>
              <a:t>4</a:t>
            </a:r>
            <a:r>
              <a:rPr lang="zh-TW" altLang="en-US" sz="1200" dirty="0" smtClean="0"/>
              <a:t>月楊經義家</a:t>
            </a:r>
            <a:endParaRPr lang="zh-TW" altLang="en-US" sz="12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9"/>
          <a:stretch/>
        </p:blipFill>
        <p:spPr bwMode="auto">
          <a:xfrm>
            <a:off x="2789106" y="4629811"/>
            <a:ext cx="2361786" cy="141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3611466" y="6026643"/>
            <a:ext cx="156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/>
              <a:t>填寫問卷</a:t>
            </a:r>
            <a:endParaRPr lang="zh-TW" altLang="en-US" sz="1200" dirty="0"/>
          </a:p>
        </p:txBody>
      </p:sp>
      <p:sp>
        <p:nvSpPr>
          <p:cNvPr id="22" name="矩形 21"/>
          <p:cNvSpPr/>
          <p:nvPr/>
        </p:nvSpPr>
        <p:spPr>
          <a:xfrm>
            <a:off x="0" y="6464563"/>
            <a:ext cx="5134195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000"/>
              </a:lnSpc>
              <a:defRPr/>
            </a:pPr>
            <a:r>
              <a:rPr lang="zh-TW" altLang="en-US" sz="2000" b="1" dirty="0" smtClean="0">
                <a:solidFill>
                  <a:srgbClr val="C00000"/>
                </a:solidFill>
                <a:latin typeface="+mn-ea"/>
              </a:rPr>
              <a:t>即時了解監測爆破震動值，增加村民互信</a:t>
            </a:r>
            <a:endParaRPr lang="en-US" altLang="zh-TW" sz="20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142967" y="116632"/>
            <a:ext cx="6927131" cy="612304"/>
          </a:xfrm>
        </p:spPr>
        <p:txBody>
          <a:bodyPr vert="horz" anchor="b" anchorCtr="0">
            <a:normAutofit/>
          </a:bodyPr>
          <a:lstStyle/>
          <a:p>
            <a:pPr marL="285750" indent="-285750" algn="l">
              <a:lnSpc>
                <a:spcPts val="2000"/>
              </a:lnSpc>
              <a:spcBef>
                <a:spcPts val="0"/>
              </a:spcBef>
            </a:pP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部落</a:t>
            </a:r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溝通</a:t>
            </a:r>
            <a:r>
              <a:rPr lang="en-US" altLang="zh-TW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村民直接參與量測</a:t>
            </a:r>
            <a:endParaRPr lang="zh-TW" altLang="en-US" sz="32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588224" y="116632"/>
            <a:ext cx="243536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zh-TW" altLang="en-US" dirty="0">
                <a:latin typeface="+mn-ea"/>
              </a:rPr>
              <a:t>移動式爆破</a:t>
            </a:r>
            <a:r>
              <a:rPr lang="zh-TW" altLang="en-US" dirty="0" smtClean="0">
                <a:latin typeface="+mn-ea"/>
              </a:rPr>
              <a:t>監測</a:t>
            </a:r>
            <a:endParaRPr lang="en-US" altLang="zh-TW" dirty="0">
              <a:latin typeface="+mn-ea"/>
            </a:endParaRPr>
          </a:p>
        </p:txBody>
      </p:sp>
      <p:sp>
        <p:nvSpPr>
          <p:cNvPr id="25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87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62" y="4849072"/>
            <a:ext cx="3444761" cy="1937678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57200" y="152400"/>
            <a:ext cx="8229600" cy="39628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0000FF"/>
                </a:solidFill>
              </a:rPr>
              <a:t>四</a:t>
            </a:r>
            <a:r>
              <a:rPr lang="en-US" altLang="zh-TW" sz="2800" b="1" dirty="0" smtClean="0">
                <a:solidFill>
                  <a:srgbClr val="0000FF"/>
                </a:solidFill>
              </a:rPr>
              <a:t>.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 由族人負責</a:t>
            </a:r>
            <a:r>
              <a:rPr lang="zh-TW" altLang="en-US" sz="2800" b="1" dirty="0">
                <a:solidFill>
                  <a:srgbClr val="0000FF"/>
                </a:solidFill>
              </a:rPr>
              <a:t>植生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綠化、苗木管理</a:t>
            </a:r>
            <a:endParaRPr lang="zh-TW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" y="706206"/>
            <a:ext cx="3438370" cy="257877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1326" y="2936170"/>
            <a:ext cx="1982441" cy="348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sz="1600" b="1" dirty="0" smtClean="0">
                <a:latin typeface="+mn-ea"/>
              </a:rPr>
              <a:t>施肥、樹枝修剪</a:t>
            </a:r>
            <a:endParaRPr lang="en-US" altLang="zh-TW" sz="1600" b="1" dirty="0"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14" y="2708920"/>
            <a:ext cx="3419872" cy="1923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17922" y="6384067"/>
            <a:ext cx="1930116" cy="348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sz="1600" b="1" dirty="0" smtClean="0"/>
              <a:t>提供苗木綠化社區</a:t>
            </a:r>
            <a:endParaRPr lang="en-US" altLang="zh-TW" sz="1600" b="1" dirty="0"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68144" y="4283785"/>
            <a:ext cx="2952328" cy="348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sz="1600" b="1" dirty="0" smtClean="0"/>
              <a:t>提供太魯閣教會苗木綠美化</a:t>
            </a:r>
            <a:endParaRPr lang="en-US" altLang="zh-TW" sz="1600" b="1" dirty="0">
              <a:latin typeface="+mn-ea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b="5953"/>
          <a:stretch/>
        </p:blipFill>
        <p:spPr bwMode="auto">
          <a:xfrm>
            <a:off x="77200" y="3429000"/>
            <a:ext cx="3397109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71131" y="5949279"/>
            <a:ext cx="439248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+mn-ea"/>
              </a:rPr>
              <a:t>建立植生綠化資料庫、有效掌握植生情形</a:t>
            </a:r>
            <a:endParaRPr lang="en-US" altLang="zh-TW" b="1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13" name="Picture 2" descr="C:\Users\030008\Desktop\敦親睦鄰\IMG_45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3429000"/>
            <a:ext cx="3171731" cy="23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2767375" y="5458985"/>
            <a:ext cx="1121055" cy="3337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sz="1600" b="1" dirty="0" smtClean="0">
                <a:latin typeface="+mn-ea"/>
              </a:rPr>
              <a:t>溫室育苗</a:t>
            </a:r>
            <a:endParaRPr lang="en-US" altLang="zh-TW" sz="1600" b="1" dirty="0">
              <a:latin typeface="+mn-ea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42" y="646571"/>
            <a:ext cx="3516417" cy="197875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698429" y="2432763"/>
            <a:ext cx="2609367" cy="348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sz="1600" b="1" dirty="0" smtClean="0">
                <a:latin typeface="+mn-ea"/>
              </a:rPr>
              <a:t>穴植管裝填無菌培養土</a:t>
            </a:r>
            <a:endParaRPr lang="en-US" altLang="zh-TW" sz="1600" b="1" dirty="0">
              <a:latin typeface="+mn-ea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97" y="563446"/>
            <a:ext cx="2771769" cy="207788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156544" y="2276516"/>
            <a:ext cx="1074274" cy="348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sz="1600" b="1" dirty="0" smtClean="0">
                <a:latin typeface="+mn-ea"/>
              </a:rPr>
              <a:t>現場補植</a:t>
            </a:r>
            <a:endParaRPr lang="en-US" altLang="zh-TW" sz="1600" b="1" dirty="0">
              <a:latin typeface="+mn-ea"/>
            </a:endParaRPr>
          </a:p>
        </p:txBody>
      </p:sp>
      <p:sp>
        <p:nvSpPr>
          <p:cNvPr id="20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2" y="2810064"/>
            <a:ext cx="2744841" cy="205909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84580"/>
            <a:ext cx="9144000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000"/>
              </a:lnSpc>
              <a:defRPr/>
            </a:pPr>
            <a:r>
              <a:rPr lang="zh-TW" altLang="en-US" sz="2000" dirty="0" smtClean="0">
                <a:latin typeface="標楷體" panose="03000509000000000000" pitchFamily="65" charset="-120"/>
              </a:rPr>
              <a:t>四</a:t>
            </a:r>
            <a:r>
              <a:rPr lang="en-US" altLang="zh-TW" sz="2000" dirty="0" smtClean="0">
                <a:latin typeface="標楷體" panose="03000509000000000000" pitchFamily="65" charset="-120"/>
              </a:rPr>
              <a:t>.</a:t>
            </a:r>
            <a:r>
              <a:rPr lang="zh-TW" altLang="en-US" sz="2000" dirty="0" smtClean="0">
                <a:latin typeface="標楷體" panose="03000509000000000000" pitchFamily="65" charset="-120"/>
              </a:rPr>
              <a:t>村民參與</a:t>
            </a:r>
            <a:r>
              <a:rPr lang="zh-TW" altLang="en-US" sz="2000" dirty="0" smtClean="0">
                <a:latin typeface="標楷體"/>
                <a:ea typeface="標楷體"/>
              </a:rPr>
              <a:t>：</a:t>
            </a:r>
            <a:r>
              <a:rPr lang="zh-TW" altLang="en-US" sz="2000" dirty="0" smtClean="0">
                <a:latin typeface="標楷體" panose="03000509000000000000" pitchFamily="65" charset="-120"/>
              </a:rPr>
              <a:t>每月邀部落安全小組參與傾斜管、地下水井、稜鏡監測</a:t>
            </a:r>
            <a:endParaRPr lang="en-US" altLang="zh-TW" sz="2000" dirty="0">
              <a:latin typeface="標楷體" panose="03000509000000000000" pitchFamily="65" charset="-120"/>
            </a:endParaRPr>
          </a:p>
        </p:txBody>
      </p:sp>
      <p:pic>
        <p:nvPicPr>
          <p:cNvPr id="8" name="Picture 5" descr="Z:\吳偉誠\手機照片暫存\20161214_1532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095" y="2810064"/>
            <a:ext cx="2686426" cy="201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:\吳偉誠\礦場照片\107年手機照片\礦場照片\IMG_4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78" y="2816716"/>
            <a:ext cx="2686426" cy="201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R:\吳偉誠\礦場照片\107年\DSC08821 (Small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3" y="721832"/>
            <a:ext cx="2719851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:\吳偉誠\礦場照片\107年\DSC08864 (Small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52" y="721832"/>
            <a:ext cx="2719851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R:\吳偉誠\礦場照片\107年\DSC09554 (Small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9" r="40274"/>
          <a:stretch/>
        </p:blipFill>
        <p:spPr bwMode="auto">
          <a:xfrm>
            <a:off x="6156175" y="721832"/>
            <a:ext cx="2531345" cy="20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 bwMode="auto">
          <a:xfrm>
            <a:off x="267973" y="2488589"/>
            <a:ext cx="945808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傾斜管安裝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 bwMode="auto">
          <a:xfrm>
            <a:off x="6142086" y="2519413"/>
            <a:ext cx="1814290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族人參與傾斜管監監測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 bwMode="auto">
          <a:xfrm>
            <a:off x="274025" y="4592161"/>
            <a:ext cx="1814290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族人參與傾斜管監監測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 bwMode="auto">
          <a:xfrm>
            <a:off x="3132177" y="4587561"/>
            <a:ext cx="2015887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族人實際量測地下水位監測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 bwMode="auto">
          <a:xfrm>
            <a:off x="5996134" y="4543835"/>
            <a:ext cx="2015887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全測站經緯儀</a:t>
            </a: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監測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2" t="22306" r="44135" b="54536"/>
          <a:stretch/>
        </p:blipFill>
        <p:spPr bwMode="auto">
          <a:xfrm>
            <a:off x="320697" y="5076169"/>
            <a:ext cx="1477666" cy="120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5" t="40546" r="43829" b="47355"/>
          <a:stretch/>
        </p:blipFill>
        <p:spPr bwMode="auto">
          <a:xfrm>
            <a:off x="1923320" y="5151895"/>
            <a:ext cx="2216800" cy="93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6" t="50311" r="43004" b="24920"/>
          <a:stretch/>
        </p:blipFill>
        <p:spPr bwMode="auto">
          <a:xfrm>
            <a:off x="5658039" y="5024209"/>
            <a:ext cx="1868160" cy="130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6"/>
          <p:cNvSpPr txBox="1"/>
          <p:nvPr/>
        </p:nvSpPr>
        <p:spPr bwMode="auto">
          <a:xfrm>
            <a:off x="5800185" y="6536377"/>
            <a:ext cx="1796151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AB500</a:t>
            </a: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傾斜儀測讀器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 bwMode="auto">
          <a:xfrm>
            <a:off x="2339752" y="6368875"/>
            <a:ext cx="1584176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測管傾斜儀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 bwMode="auto">
          <a:xfrm>
            <a:off x="136982" y="6381328"/>
            <a:ext cx="1728192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內溝式傾度管</a:t>
            </a:r>
            <a:r>
              <a:rPr lang="en-US" altLang="zh-TW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(2.75”)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 bwMode="auto">
          <a:xfrm>
            <a:off x="3131840" y="2503929"/>
            <a:ext cx="945808" cy="276999"/>
          </a:xfrm>
          <a:prstGeom prst="rect">
            <a:avLst/>
          </a:prstGeom>
          <a:solidFill>
            <a:schemeClr val="bg1"/>
          </a:solidFill>
          <a:ln cmpd="thinThick">
            <a:solidFill>
              <a:schemeClr val="accent1">
                <a:shade val="80000"/>
                <a:hueOff val="0"/>
                <a:satOff val="0"/>
                <a:lumOff val="0"/>
              </a:schemeClr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b="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傾斜管安裝</a:t>
            </a:r>
            <a:endParaRPr lang="zh-TW" altLang="en-US" sz="1200" b="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C:\Users\030008\AppData\Local\Temp\notesD06208\IMG_17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04968"/>
            <a:ext cx="135015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030008\AppData\Local\Temp\notesD06208\IMG_175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41168"/>
            <a:ext cx="1330331" cy="177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2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43372" y="228791"/>
            <a:ext cx="2056044" cy="463905"/>
          </a:xfrm>
        </p:spPr>
        <p:txBody>
          <a:bodyPr vert="horz" anchor="b" anchorCtr="0">
            <a:normAutofit/>
          </a:bodyPr>
          <a:lstStyle/>
          <a:p>
            <a:pPr marL="285750" indent="-285750">
              <a:lnSpc>
                <a:spcPts val="2000"/>
              </a:lnSpc>
              <a:spcBef>
                <a:spcPts val="0"/>
              </a:spcBef>
            </a:pP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村民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參與</a:t>
            </a:r>
          </a:p>
        </p:txBody>
      </p:sp>
      <p:sp>
        <p:nvSpPr>
          <p:cNvPr id="5" name="矩形 4"/>
          <p:cNvSpPr/>
          <p:nvPr/>
        </p:nvSpPr>
        <p:spPr>
          <a:xfrm>
            <a:off x="2051720" y="103825"/>
            <a:ext cx="3237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107</a:t>
            </a: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年</a:t>
            </a:r>
            <a:r>
              <a:rPr lang="en-US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6</a:t>
            </a: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月</a:t>
            </a:r>
            <a:r>
              <a:rPr lang="en-US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8</a:t>
            </a: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日邀請部落會議上礦場</a:t>
            </a:r>
            <a:r>
              <a:rPr lang="en-US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SL680~780</a:t>
            </a: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現勘</a:t>
            </a:r>
            <a:r>
              <a:rPr lang="zh-TW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礦場</a:t>
            </a:r>
            <a:r>
              <a:rPr lang="en-US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40</a:t>
            </a: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年前邊坡、山體穩定情形</a:t>
            </a:r>
            <a:endParaRPr lang="en-US" altLang="zh-TW" sz="1800" b="0" dirty="0">
              <a:solidFill>
                <a:prstClr val="black"/>
              </a:solidFill>
              <a:latin typeface="新細明體"/>
              <a:ea typeface="新細明體"/>
            </a:endParaRPr>
          </a:p>
        </p:txBody>
      </p:sp>
      <p:sp>
        <p:nvSpPr>
          <p:cNvPr id="7" name="五角星形 6"/>
          <p:cNvSpPr/>
          <p:nvPr/>
        </p:nvSpPr>
        <p:spPr>
          <a:xfrm>
            <a:off x="3491230" y="7399020"/>
            <a:ext cx="21590" cy="215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white"/>
              </a:solidFill>
            </a:endParaRPr>
          </a:p>
        </p:txBody>
      </p:sp>
      <p:sp>
        <p:nvSpPr>
          <p:cNvPr id="21" name="五角星形 20"/>
          <p:cNvSpPr/>
          <p:nvPr/>
        </p:nvSpPr>
        <p:spPr>
          <a:xfrm>
            <a:off x="4526915" y="5829300"/>
            <a:ext cx="45085" cy="4508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white"/>
              </a:solidFill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endParaRPr kumimoji="1" lang="zh-TW" altLang="zh-TW" sz="1800" b="0" smtClean="0">
              <a:solidFill>
                <a:prstClr val="black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0" y="3752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endParaRPr kumimoji="1" lang="zh-TW" altLang="zh-TW" sz="1800" b="0" smtClean="0">
              <a:solidFill>
                <a:prstClr val="black"/>
              </a:solidFill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9977" r="30172" b="15593"/>
          <a:stretch/>
        </p:blipFill>
        <p:spPr bwMode="auto">
          <a:xfrm>
            <a:off x="5123354" y="135979"/>
            <a:ext cx="3960440" cy="304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27" descr="C:\Users\030008\Desktop\1070608地質調查-地球公民\IMG_4973 (Small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076056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 descr="C:\Users\030008\Desktop\1070608地質調查-地球公民\IMG_5060 (Small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0" y="3557699"/>
            <a:ext cx="4774315" cy="246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圖片 30" descr="C:\Users\030008\Desktop\1070608地質調查-地球公民\IMG_5016 (Small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54" y="3571597"/>
            <a:ext cx="3730845" cy="247754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矩形 24"/>
          <p:cNvSpPr/>
          <p:nvPr/>
        </p:nvSpPr>
        <p:spPr>
          <a:xfrm>
            <a:off x="6312637" y="615601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zh-TW" sz="1800" b="0" dirty="0">
                <a:solidFill>
                  <a:prstClr val="black"/>
                </a:solidFill>
                <a:latin typeface="Gill Sans MT"/>
                <a:ea typeface="新細明體"/>
              </a:rPr>
              <a:t>植生復育林相豐富</a:t>
            </a:r>
          </a:p>
        </p:txBody>
      </p:sp>
      <p:sp>
        <p:nvSpPr>
          <p:cNvPr id="27" name="矩形 26"/>
          <p:cNvSpPr/>
          <p:nvPr/>
        </p:nvSpPr>
        <p:spPr>
          <a:xfrm>
            <a:off x="275870" y="6186651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地質學會</a:t>
            </a:r>
            <a:r>
              <a:rPr lang="zh-TW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衣</a:t>
            </a:r>
            <a:r>
              <a:rPr lang="zh-TW" altLang="zh-TW" sz="1800" b="0" dirty="0">
                <a:solidFill>
                  <a:prstClr val="black"/>
                </a:solidFill>
                <a:latin typeface="Gill Sans MT"/>
                <a:ea typeface="新細明體"/>
              </a:rPr>
              <a:t>德</a:t>
            </a:r>
            <a:r>
              <a:rPr lang="zh-TW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成</a:t>
            </a: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先生與應用地質技師顏一勤意見交流</a:t>
            </a:r>
            <a:endParaRPr lang="zh-TW" altLang="zh-TW" sz="1800" b="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  <p:sp>
        <p:nvSpPr>
          <p:cNvPr id="3072" name="矩形 3071"/>
          <p:cNvSpPr/>
          <p:nvPr/>
        </p:nvSpPr>
        <p:spPr>
          <a:xfrm>
            <a:off x="145008" y="2995846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應用地質</a:t>
            </a:r>
            <a:r>
              <a:rPr lang="zh-TW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顏一勤</a:t>
            </a: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技師解</a:t>
            </a:r>
            <a:r>
              <a:rPr lang="zh-TW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說</a:t>
            </a:r>
            <a:r>
              <a:rPr lang="zh-TW" altLang="en-US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地形</a:t>
            </a:r>
            <a:r>
              <a:rPr lang="zh-TW" altLang="zh-TW" sz="1800" b="0" dirty="0" smtClean="0">
                <a:solidFill>
                  <a:prstClr val="black"/>
                </a:solidFill>
                <a:latin typeface="Gill Sans MT"/>
                <a:ea typeface="新細明體"/>
              </a:rPr>
              <a:t>地質調查</a:t>
            </a:r>
            <a:endParaRPr lang="zh-TW" altLang="zh-TW" sz="1800" b="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  <p:sp>
        <p:nvSpPr>
          <p:cNvPr id="16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063701"/>
              </p:ext>
            </p:extLst>
          </p:nvPr>
        </p:nvGraphicFramePr>
        <p:xfrm>
          <a:off x="683568" y="692696"/>
          <a:ext cx="7200800" cy="5747410"/>
        </p:xfrm>
        <a:graphic>
          <a:graphicData uri="http://schemas.openxmlformats.org/drawingml/2006/table">
            <a:tbl>
              <a:tblPr firstRow="1" bandRow="1"/>
              <a:tblGrid>
                <a:gridCol w="575522"/>
                <a:gridCol w="1728734"/>
                <a:gridCol w="2160240"/>
                <a:gridCol w="2736304"/>
              </a:tblGrid>
              <a:tr h="581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項次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lt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kern="1200" dirty="0" smtClean="0">
                          <a:solidFill>
                            <a:schemeClr val="lt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八</a:t>
                      </a:r>
                      <a:endParaRPr kumimoji="0" lang="zh-TW" altLang="en-US" sz="1800" b="1" kern="1200" dirty="0">
                        <a:solidFill>
                          <a:schemeClr val="lt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</a:tr>
              <a:tr h="918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方案</a:t>
                      </a:r>
                      <a:endParaRPr lang="zh-TW" altLang="en-US" sz="18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新城山礦場</a:t>
                      </a:r>
                      <a:endParaRPr lang="en-US" altLang="zh-TW" sz="1800" b="1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資訊公開</a:t>
                      </a:r>
                      <a:endParaRPr lang="zh-TW" altLang="en-US" sz="18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成立亞泥服務中心</a:t>
                      </a:r>
                      <a:r>
                        <a:rPr lang="en-US" altLang="zh-TW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雙向溝通</a:t>
                      </a:r>
                      <a:endParaRPr lang="zh-TW" altLang="en-US" sz="18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結合社區共創雙贏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</a:tr>
              <a:tr h="4189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專網公開原始監測資料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包含排水系統、溢洪口、無名溪及地質敏感區即時影像及爆破振動、環境監測數據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礦區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3D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數值模型</a:t>
                      </a:r>
                      <a:endParaRPr lang="en-US" altLang="zh-TW" sz="16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日在中富世設立服務中心。</a:t>
                      </a:r>
                      <a:endParaRPr lang="en-US" altLang="zh-TW" sz="16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鄰近住戶電費補助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提供山水</a:t>
                      </a:r>
                      <a:endParaRPr lang="en-US" altLang="zh-TW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社福關懷、提供急難</a:t>
                      </a:r>
                      <a:r>
                        <a:rPr lang="zh-TW" altLang="en-US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救助</a:t>
                      </a:r>
                      <a:endParaRPr lang="en-US" altLang="zh-TW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推動部落教育</a:t>
                      </a:r>
                      <a:endParaRPr lang="en-US" altLang="zh-TW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zh-TW" altLang="en-US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協助社區環境綠美化</a:t>
                      </a:r>
                      <a:endParaRPr kumimoji="1" lang="en-US" altLang="zh-TW" sz="18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altLang="zh-TW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協助社區內各教會、協會辦理重大節慶活動</a:t>
                      </a:r>
                      <a:endParaRPr lang="en-US" altLang="zh-TW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協助部落文化傳承活動</a:t>
                      </a:r>
                      <a:endParaRPr lang="zh-TW" altLang="en-US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亞洲水泥「居住安全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」改善成果亮點</a:t>
            </a:r>
            <a:r>
              <a:rPr lang="en-US" altLang="zh-TW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590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10190" y="110922"/>
            <a:ext cx="8229600" cy="396280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邀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族人參與礦場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安全事務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99" y="811446"/>
            <a:ext cx="4252860" cy="239316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726008" y="3225856"/>
            <a:ext cx="3302148" cy="348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altLang="zh-TW" sz="1600" b="1" dirty="0" smtClean="0"/>
              <a:t>107/5/22</a:t>
            </a:r>
            <a:r>
              <a:rPr lang="zh-TW" altLang="zh-TW" sz="1600" b="1" dirty="0" smtClean="0"/>
              <a:t>礦場</a:t>
            </a:r>
            <a:r>
              <a:rPr lang="zh-TW" altLang="en-US" sz="1600" b="1" dirty="0" smtClean="0"/>
              <a:t>未開採邊鑽探說明會</a:t>
            </a:r>
            <a:endParaRPr lang="en-US" altLang="zh-TW" sz="1600" b="1" dirty="0">
              <a:latin typeface="+mn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3215542" cy="24122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99032" y="6104523"/>
            <a:ext cx="5756099" cy="348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sz="1600" b="1" dirty="0">
                <a:latin typeface="+mj-ea"/>
                <a:ea typeface="+mj-ea"/>
              </a:rPr>
              <a:t>每月</a:t>
            </a:r>
            <a:r>
              <a:rPr lang="zh-TW" altLang="en-US" sz="1600" b="1" dirty="0" smtClean="0">
                <a:latin typeface="+mj-ea"/>
                <a:ea typeface="+mj-ea"/>
              </a:rPr>
              <a:t>邀部落安全小組參與傾斜管、地下水井監測</a:t>
            </a:r>
            <a:endParaRPr lang="en-US" altLang="zh-TW" sz="1600" b="1" dirty="0">
              <a:latin typeface="+mj-ea"/>
              <a:ea typeface="+mj-ea"/>
            </a:endParaRPr>
          </a:p>
        </p:txBody>
      </p:sp>
      <p:pic>
        <p:nvPicPr>
          <p:cNvPr id="11" name="Picture 4" descr="R:\吳偉誠\礦場照片\107年\DSC09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52" y="3605424"/>
            <a:ext cx="3240547" cy="243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9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96280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</a:rPr>
              <a:t>四</a:t>
            </a:r>
            <a:r>
              <a:rPr lang="en-US" altLang="zh-TW" sz="2800" b="1" dirty="0" smtClean="0">
                <a:solidFill>
                  <a:srgbClr val="0000FF"/>
                </a:solidFill>
              </a:rPr>
              <a:t>.</a:t>
            </a:r>
            <a:r>
              <a:rPr lang="zh-TW" altLang="en-US" sz="2800" b="1" dirty="0">
                <a:solidFill>
                  <a:srgbClr val="0000FF"/>
                </a:solidFill>
              </a:rPr>
              <a:t>風災、地震後邀族人現勘，建立互信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7" y="835623"/>
            <a:ext cx="4391347" cy="247109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37335" y="2998944"/>
            <a:ext cx="3239343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  <a:latin typeface="標楷體"/>
                <a:ea typeface="標楷體"/>
              </a:rPr>
              <a:t>07/11</a:t>
            </a:r>
            <a:r>
              <a:rPr lang="zh-TW" altLang="en-US" sz="1400" dirty="0">
                <a:solidFill>
                  <a:prstClr val="black"/>
                </a:solidFill>
                <a:latin typeface="標楷體"/>
                <a:ea typeface="標楷體"/>
              </a:rPr>
              <a:t>瑪莉亞風災後參觀滯洪池放水口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081" y="3910513"/>
            <a:ext cx="4020653" cy="226250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580112" y="6109489"/>
            <a:ext cx="3521543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600" dirty="0">
                <a:solidFill>
                  <a:prstClr val="black"/>
                </a:solidFill>
                <a:latin typeface="標楷體"/>
                <a:ea typeface="標楷體"/>
              </a:rPr>
              <a:t>0206</a:t>
            </a:r>
            <a:r>
              <a:rPr lang="zh-TW" altLang="en-US" sz="1600" dirty="0">
                <a:solidFill>
                  <a:prstClr val="black"/>
                </a:solidFill>
                <a:latin typeface="標楷體"/>
                <a:ea typeface="標楷體"/>
              </a:rPr>
              <a:t>地震後邀村民勘查</a:t>
            </a:r>
            <a:r>
              <a:rPr lang="en-US" altLang="zh-TW" sz="1600" dirty="0">
                <a:solidFill>
                  <a:prstClr val="black"/>
                </a:solidFill>
                <a:latin typeface="標楷體"/>
                <a:ea typeface="標楷體"/>
              </a:rPr>
              <a:t>10</a:t>
            </a:r>
            <a:r>
              <a:rPr lang="zh-TW" altLang="en-US" sz="1600" dirty="0">
                <a:solidFill>
                  <a:prstClr val="black"/>
                </a:solidFill>
                <a:latin typeface="標楷體"/>
                <a:ea typeface="標楷體"/>
              </a:rPr>
              <a:t>鄰上方邊坡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1" y="3588266"/>
            <a:ext cx="4738406" cy="266639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23413" y="5946884"/>
            <a:ext cx="3328672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  <a:latin typeface="標楷體"/>
                <a:ea typeface="標楷體"/>
              </a:rPr>
              <a:t>07/11</a:t>
            </a:r>
            <a:r>
              <a:rPr lang="zh-TW" altLang="en-US" sz="1400" dirty="0">
                <a:solidFill>
                  <a:prstClr val="black"/>
                </a:solidFill>
                <a:latin typeface="標楷體"/>
                <a:ea typeface="標楷體"/>
              </a:rPr>
              <a:t>瑪莉亞風災後參觀礦場內凹式開採</a:t>
            </a:r>
          </a:p>
        </p:txBody>
      </p:sp>
      <p:sp>
        <p:nvSpPr>
          <p:cNvPr id="25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081" y="692696"/>
            <a:ext cx="3976943" cy="2952579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5209183" y="3306721"/>
            <a:ext cx="385784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600" dirty="0">
                <a:solidFill>
                  <a:prstClr val="black"/>
                </a:solidFill>
                <a:latin typeface="標楷體"/>
                <a:ea typeface="標楷體"/>
              </a:rPr>
              <a:t>0206</a:t>
            </a:r>
            <a:r>
              <a:rPr lang="zh-TW" altLang="en-US" sz="1600" dirty="0">
                <a:solidFill>
                  <a:prstClr val="black"/>
                </a:solidFill>
                <a:latin typeface="標楷體"/>
                <a:ea typeface="標楷體"/>
              </a:rPr>
              <a:t>地震後邀村民現勘礦場，無任何落石崩塌</a:t>
            </a:r>
          </a:p>
        </p:txBody>
      </p:sp>
    </p:spTree>
    <p:extLst>
      <p:ext uri="{BB962C8B-B14F-4D97-AF65-F5344CB8AC3E}">
        <p14:creationId xmlns:p14="http://schemas.microsoft.com/office/powerpoint/2010/main" val="1919647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9256" y="58932"/>
            <a:ext cx="498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/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五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.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提供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</a:rPr>
              <a:t>房屋修繕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服務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共完成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220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戶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953000" y="50336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+mj-lt"/>
                <a:ea typeface="+mn-ea"/>
              </a:rPr>
              <a:t>屋頂、外牆防水，壁癌處理及室內油漆</a:t>
            </a:r>
            <a:endParaRPr lang="zh-TW" altLang="en-US" b="1" dirty="0">
              <a:solidFill>
                <a:srgbClr val="0000FF"/>
              </a:solidFill>
              <a:latin typeface="+mj-lt"/>
              <a:ea typeface="+mn-ea"/>
            </a:endParaRPr>
          </a:p>
        </p:txBody>
      </p:sp>
      <p:pic>
        <p:nvPicPr>
          <p:cNvPr id="29" name="Picture 3" descr="C:\Users\018243\Desktop\IMG_15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0"/>
          <a:stretch/>
        </p:blipFill>
        <p:spPr bwMode="auto">
          <a:xfrm>
            <a:off x="254122" y="980728"/>
            <a:ext cx="4014244" cy="25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6" y="3860289"/>
            <a:ext cx="4187469" cy="2356371"/>
          </a:xfrm>
          <a:prstGeom prst="rect">
            <a:avLst/>
          </a:prstGeom>
        </p:spPr>
      </p:pic>
      <p:pic>
        <p:nvPicPr>
          <p:cNvPr id="31" name="Picture 2" descr="C:\Users\018243\Desktop\IMG_29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24087" r="8345" b="8494"/>
          <a:stretch/>
        </p:blipFill>
        <p:spPr bwMode="auto">
          <a:xfrm>
            <a:off x="4610858" y="980728"/>
            <a:ext cx="4454532" cy="25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018243\Desktop\IMG_29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12056" r="5573" b="11679"/>
          <a:stretch/>
        </p:blipFill>
        <p:spPr bwMode="auto">
          <a:xfrm>
            <a:off x="4762500" y="3867150"/>
            <a:ext cx="3810000" cy="27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字方塊 32"/>
          <p:cNvSpPr txBox="1"/>
          <p:nvPr/>
        </p:nvSpPr>
        <p:spPr>
          <a:xfrm>
            <a:off x="254122" y="6283405"/>
            <a:ext cx="417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0000FF"/>
                </a:solidFill>
              </a:rPr>
              <a:t>屋頂、側牆防水，紗窗、雨遮、鐵門安裝，內牆油漆及臥室木板牆更換</a:t>
            </a:r>
            <a:endParaRPr lang="zh-TW" altLang="en-US" sz="1400" b="1" dirty="0">
              <a:solidFill>
                <a:srgbClr val="0000FF"/>
              </a:solidFill>
            </a:endParaRPr>
          </a:p>
        </p:txBody>
      </p:sp>
      <p:sp>
        <p:nvSpPr>
          <p:cNvPr id="34" name="向右箭號 33"/>
          <p:cNvSpPr/>
          <p:nvPr/>
        </p:nvSpPr>
        <p:spPr>
          <a:xfrm>
            <a:off x="4229869" y="2273655"/>
            <a:ext cx="542914" cy="2912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5" name="向右箭號 34"/>
          <p:cNvSpPr/>
          <p:nvPr/>
        </p:nvSpPr>
        <p:spPr>
          <a:xfrm>
            <a:off x="4339401" y="5038474"/>
            <a:ext cx="542914" cy="2912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3" y="1412776"/>
            <a:ext cx="5664629" cy="4248472"/>
          </a:xfrm>
          <a:prstGeom prst="rect">
            <a:avLst/>
          </a:prstGeom>
        </p:spPr>
      </p:pic>
      <p:sp>
        <p:nvSpPr>
          <p:cNvPr id="19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07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9281" y="75462"/>
            <a:ext cx="8835089" cy="612304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000"/>
              </a:lnSpc>
              <a:spcBef>
                <a:spcPts val="0"/>
              </a:spcBef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房屋修繕品質保固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6" name="Picture 2" descr="D:\礦場生產共用區\請款記錄\房屋修繕\房屋修繕\IMG_3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19" y="3840255"/>
            <a:ext cx="2160240" cy="12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礦場生產共用區\請款記錄\房屋修繕\房屋修繕\IMG_3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05" y="5085184"/>
            <a:ext cx="2160240" cy="12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礦場生產共用區\請款記錄\房屋修繕\房屋修繕\IMG_45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0" y="1218673"/>
            <a:ext cx="2041302" cy="11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礦場生產共用區\請款記錄\房屋修繕\房屋修繕\IMG_4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31" y="4448060"/>
            <a:ext cx="1042417" cy="185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礦場生產共用區\請款記錄\房屋修繕\房屋修繕\IMG_4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4448059"/>
            <a:ext cx="1044116" cy="18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礦場生產共用區\請款記錄\房屋修繕\房屋修繕\IMG_46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40" y="4426355"/>
            <a:ext cx="1068444" cy="18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礦場生產共用區\請款記錄\房屋修繕\房屋修繕\IMG_45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68" y="4448060"/>
            <a:ext cx="1042417" cy="185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礦場生產共用區\請款記錄\房屋修繕\房屋修繕\IMG_459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17435"/>
            <a:ext cx="1078481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礦場生產共用區\請款記錄\房屋修繕\房屋修繕\IMG_459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" y="4417435"/>
            <a:ext cx="1073463" cy="190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礦場生產共用區\請款記錄\房屋修繕\房屋修繕\IMG_459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" y="2428595"/>
            <a:ext cx="1089552" cy="19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礦場生產共用區\請款記錄\房屋修繕\房屋修繕\IMG_459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70" y="2430319"/>
            <a:ext cx="1088582" cy="193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礦場生產共用區\請款記錄\房屋修繕\房屋修繕\IMG_324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84" y="1218673"/>
            <a:ext cx="2041003" cy="11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11" y="1218673"/>
            <a:ext cx="1530487" cy="114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圖片 21" descr="D:\礦場生產共用區\請款記錄\房屋修繕\屋宅房屋修繕\1207015A\IMG_4554 (Small)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80" y="1218673"/>
            <a:ext cx="1596132" cy="114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 descr="D:\礦場生產共用區\請款記錄\房屋修繕\屋宅房屋修繕\1207015A\DSC09638 (Small)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84" y="1206210"/>
            <a:ext cx="1722696" cy="118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31088"/>
            <a:ext cx="1287549" cy="96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圖片 24" descr="D:\礦場生產共用區\請款記錄\房屋修繕\宜家房屋修繕\IMG_4384 (Mobile).JPG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664" y="2437604"/>
            <a:ext cx="1743522" cy="134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13" y="2440253"/>
            <a:ext cx="1726391" cy="9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902" y="2387142"/>
            <a:ext cx="1352266" cy="100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1277259" cy="95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23" y="3444083"/>
            <a:ext cx="1236641" cy="92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52" y="3439110"/>
            <a:ext cx="1243580" cy="92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/>
          <p:cNvSpPr/>
          <p:nvPr/>
        </p:nvSpPr>
        <p:spPr>
          <a:xfrm>
            <a:off x="683569" y="718006"/>
            <a:ext cx="8047157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zh-TW" altLang="en-US" sz="2000" b="1" dirty="0" smtClean="0">
                <a:latin typeface="+mj-ea"/>
                <a:ea typeface="+mj-ea"/>
              </a:rPr>
              <a:t>定期大雨後，追蹤</a:t>
            </a:r>
            <a:r>
              <a:rPr lang="zh-TW" altLang="en-US" sz="2000" b="1" dirty="0">
                <a:latin typeface="+mj-ea"/>
                <a:ea typeface="+mj-ea"/>
              </a:rPr>
              <a:t>關心防水</a:t>
            </a:r>
            <a:r>
              <a:rPr lang="zh-TW" altLang="en-US" sz="2000" b="1" dirty="0" smtClean="0">
                <a:latin typeface="+mj-ea"/>
                <a:ea typeface="+mj-ea"/>
              </a:rPr>
              <a:t>成效，持續互動，建立共存共榮夥伴關係</a:t>
            </a:r>
            <a:endParaRPr lang="en-US" altLang="zh-TW" sz="2000" b="1" dirty="0">
              <a:latin typeface="+mj-ea"/>
              <a:ea typeface="+mj-ea"/>
            </a:endParaRPr>
          </a:p>
        </p:txBody>
      </p:sp>
      <p:sp>
        <p:nvSpPr>
          <p:cNvPr id="27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977977" y="385704"/>
            <a:ext cx="302459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800" dirty="0" smtClean="0">
                <a:solidFill>
                  <a:srgbClr val="0000FF"/>
                </a:solidFill>
                <a:latin typeface="Gill Sans MT"/>
                <a:ea typeface="新細明體"/>
                <a:hlinkClick r:id="rId2"/>
              </a:rPr>
              <a:t>http</a:t>
            </a:r>
            <a:r>
              <a:rPr lang="en-US" altLang="zh-TW" sz="1800" dirty="0">
                <a:solidFill>
                  <a:srgbClr val="0000FF"/>
                </a:solidFill>
                <a:latin typeface="Gill Sans MT"/>
                <a:ea typeface="新細明體"/>
                <a:hlinkClick r:id="rId2"/>
              </a:rPr>
              <a:t>://quarry.acchl.com.tw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51262" y="62040"/>
            <a:ext cx="8064896" cy="488872"/>
          </a:xfrm>
        </p:spPr>
        <p:txBody>
          <a:bodyPr vert="horz" anchor="b" anchorCtr="0">
            <a:normAutofit/>
          </a:bodyPr>
          <a:lstStyle/>
          <a:p>
            <a:pPr marL="285750" indent="-285750">
              <a:lnSpc>
                <a:spcPts val="2000"/>
              </a:lnSpc>
              <a:spcBef>
                <a:spcPts val="0"/>
              </a:spcBef>
            </a:pPr>
            <a:r>
              <a:rPr lang="zh-TW" altLang="en-US" sz="2400" b="1" dirty="0" smtClean="0">
                <a:solidFill>
                  <a:srgbClr val="0000FF"/>
                </a:solidFill>
                <a:latin typeface="+mj-ea"/>
              </a:rPr>
              <a:t>六</a:t>
            </a:r>
            <a:r>
              <a:rPr lang="en-US" altLang="zh-TW" sz="2400" b="1" dirty="0" smtClean="0">
                <a:solidFill>
                  <a:srgbClr val="0000FF"/>
                </a:solidFill>
                <a:latin typeface="+mj-ea"/>
              </a:rPr>
              <a:t>.</a:t>
            </a:r>
            <a:r>
              <a:rPr lang="zh-TW" altLang="en-US" sz="2400" b="1" dirty="0" smtClean="0">
                <a:solidFill>
                  <a:srgbClr val="0000FF"/>
                </a:solidFill>
                <a:latin typeface="+mj-ea"/>
              </a:rPr>
              <a:t>資訊公開（</a:t>
            </a:r>
            <a:r>
              <a:rPr lang="zh-TW" altLang="en-US" sz="2400" b="1" dirty="0">
                <a:solidFill>
                  <a:srgbClr val="0000FF"/>
                </a:solidFill>
                <a:latin typeface="+mj-ea"/>
              </a:rPr>
              <a:t>設置亞泥新城山礦場資訊</a:t>
            </a:r>
            <a:r>
              <a:rPr lang="zh-TW" altLang="en-US" sz="2400" b="1" dirty="0" smtClean="0">
                <a:solidFill>
                  <a:srgbClr val="0000FF"/>
                </a:solidFill>
                <a:latin typeface="+mj-ea"/>
              </a:rPr>
              <a:t>公開專用網站</a:t>
            </a:r>
            <a:r>
              <a:rPr lang="zh-TW" altLang="en-US" sz="2400" b="1" dirty="0">
                <a:solidFill>
                  <a:srgbClr val="0000FF"/>
                </a:solidFill>
                <a:latin typeface="+mj-ea"/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251262" y="620188"/>
            <a:ext cx="316861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</a:rPr>
              <a:t>重要訊息</a:t>
            </a:r>
            <a:endParaRPr lang="en-US" altLang="zh-TW" sz="2000" dirty="0" smtClean="0">
              <a:solidFill>
                <a:srgbClr val="002060"/>
              </a:solidFill>
              <a:latin typeface="標楷體" panose="03000509000000000000" pitchFamily="65" charset="-120"/>
            </a:endParaRPr>
          </a:p>
          <a:p>
            <a:pPr marL="285750" indent="-285750"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</a:rPr>
              <a:t>即時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</a:rPr>
              <a:t>影像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</a:rPr>
              <a:t>監控</a:t>
            </a:r>
            <a:endParaRPr lang="en-US" altLang="zh-TW" sz="2000" dirty="0" smtClean="0">
              <a:solidFill>
                <a:srgbClr val="002060"/>
              </a:solidFill>
              <a:latin typeface="標楷體" panose="03000509000000000000" pitchFamily="65" charset="-120"/>
            </a:endParaRPr>
          </a:p>
          <a:p>
            <a:pPr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000" b="0" dirty="0" smtClean="0">
                <a:solidFill>
                  <a:prstClr val="black"/>
                </a:solidFill>
                <a:latin typeface="標楷體" panose="03000509000000000000" pitchFamily="65" charset="-120"/>
              </a:rPr>
              <a:t>排水</a:t>
            </a:r>
            <a:r>
              <a:rPr lang="zh-TW" altLang="en-US" sz="2000" b="0" dirty="0">
                <a:solidFill>
                  <a:prstClr val="black"/>
                </a:solidFill>
                <a:latin typeface="標楷體" panose="03000509000000000000" pitchFamily="65" charset="-120"/>
              </a:rPr>
              <a:t>系統、溢洪口、無名溪及地質敏感區即時</a:t>
            </a:r>
            <a:r>
              <a:rPr lang="zh-TW" altLang="en-US" sz="2000" b="0" dirty="0" smtClean="0">
                <a:solidFill>
                  <a:prstClr val="black"/>
                </a:solidFill>
                <a:latin typeface="標楷體" panose="03000509000000000000" pitchFamily="65" charset="-120"/>
              </a:rPr>
              <a:t>影像</a:t>
            </a:r>
            <a:endParaRPr lang="en-US" altLang="zh-TW" sz="2000" b="0" dirty="0" smtClean="0">
              <a:solidFill>
                <a:prstClr val="black"/>
              </a:solidFill>
              <a:latin typeface="標楷體" panose="03000509000000000000" pitchFamily="65" charset="-120"/>
            </a:endParaRPr>
          </a:p>
          <a:p>
            <a:pPr marL="285750" indent="-285750"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</a:rPr>
              <a:t>監測資料</a:t>
            </a:r>
            <a:endParaRPr lang="en-US" altLang="zh-TW" sz="2000" dirty="0" smtClean="0">
              <a:solidFill>
                <a:srgbClr val="002060"/>
              </a:solidFill>
              <a:latin typeface="標楷體" panose="03000509000000000000" pitchFamily="65" charset="-120"/>
            </a:endParaRPr>
          </a:p>
          <a:p>
            <a:pPr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000" b="0" dirty="0">
                <a:solidFill>
                  <a:prstClr val="black"/>
                </a:solidFill>
                <a:latin typeface="標楷體" panose="03000509000000000000" pitchFamily="65" charset="-120"/>
              </a:rPr>
              <a:t>傾斜管、</a:t>
            </a:r>
            <a:r>
              <a:rPr lang="zh-TW" altLang="en-US" sz="2000" b="0" dirty="0" smtClean="0">
                <a:solidFill>
                  <a:prstClr val="black"/>
                </a:solidFill>
                <a:latin typeface="標楷體" panose="03000509000000000000" pitchFamily="65" charset="-120"/>
              </a:rPr>
              <a:t>地下水、爆破振動、環境監測</a:t>
            </a:r>
            <a:endParaRPr lang="en-US" altLang="zh-TW" sz="2000" b="0" dirty="0">
              <a:solidFill>
                <a:prstClr val="black"/>
              </a:solidFill>
              <a:latin typeface="標楷體" panose="03000509000000000000" pitchFamily="65" charset="-120"/>
            </a:endParaRPr>
          </a:p>
          <a:p>
            <a:pPr marL="285750" indent="-285750"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</a:rPr>
              <a:t>敦親睦鄰</a:t>
            </a:r>
            <a:endParaRPr lang="en-US" altLang="zh-TW" sz="2000" dirty="0" smtClean="0">
              <a:solidFill>
                <a:srgbClr val="002060"/>
              </a:solidFill>
              <a:latin typeface="標楷體" panose="03000509000000000000" pitchFamily="65" charset="-120"/>
            </a:endParaRPr>
          </a:p>
          <a:p>
            <a:pPr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000" b="0" dirty="0">
                <a:solidFill>
                  <a:prstClr val="black"/>
                </a:solidFill>
                <a:latin typeface="標楷體" panose="03000509000000000000" pitchFamily="65" charset="-120"/>
              </a:rPr>
              <a:t>電費</a:t>
            </a:r>
            <a:r>
              <a:rPr lang="zh-TW" altLang="en-US" sz="2000" b="0" dirty="0" smtClean="0">
                <a:solidFill>
                  <a:prstClr val="black"/>
                </a:solidFill>
                <a:latin typeface="標楷體" panose="03000509000000000000" pitchFamily="65" charset="-120"/>
              </a:rPr>
              <a:t>補助、推動部落教育、</a:t>
            </a:r>
            <a:endParaRPr lang="en-US" altLang="zh-TW" sz="2000" b="0" dirty="0" smtClean="0">
              <a:solidFill>
                <a:prstClr val="black"/>
              </a:solidFill>
              <a:latin typeface="標楷體" panose="03000509000000000000" pitchFamily="65" charset="-120"/>
            </a:endParaRPr>
          </a:p>
          <a:p>
            <a:pPr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000" b="0" dirty="0" smtClean="0">
                <a:solidFill>
                  <a:prstClr val="black"/>
                </a:solidFill>
                <a:latin typeface="標楷體" panose="03000509000000000000" pitchFamily="65" charset="-120"/>
              </a:rPr>
              <a:t>供應山泉水、社區關懷、房屋修繕、社區綠美化、</a:t>
            </a:r>
            <a:endParaRPr lang="en-US" altLang="zh-TW" sz="2000" b="0" dirty="0" smtClean="0">
              <a:solidFill>
                <a:prstClr val="black"/>
              </a:solidFill>
              <a:latin typeface="標楷體" panose="03000509000000000000" pitchFamily="65" charset="-120"/>
            </a:endParaRPr>
          </a:p>
          <a:p>
            <a:pPr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000" b="0" dirty="0" smtClean="0">
                <a:solidFill>
                  <a:prstClr val="black"/>
                </a:solidFill>
                <a:latin typeface="標楷體" panose="03000509000000000000" pitchFamily="65" charset="-120"/>
              </a:rPr>
              <a:t>協助學校、部落文化傳承活動</a:t>
            </a:r>
            <a:endParaRPr lang="en-US" altLang="zh-TW" sz="2000" b="0" dirty="0">
              <a:solidFill>
                <a:prstClr val="black"/>
              </a:solidFill>
              <a:latin typeface="標楷體" panose="03000509000000000000" pitchFamily="65" charset="-120"/>
            </a:endParaRPr>
          </a:p>
          <a:p>
            <a:pPr marL="285750" indent="-285750"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</a:rPr>
              <a:t>礦場安全報告書</a:t>
            </a:r>
            <a:endParaRPr lang="en-US" altLang="zh-TW" sz="2000" dirty="0" smtClean="0">
              <a:solidFill>
                <a:srgbClr val="002060"/>
              </a:solidFill>
              <a:latin typeface="標楷體" panose="03000509000000000000" pitchFamily="65" charset="-120"/>
            </a:endParaRPr>
          </a:p>
          <a:p>
            <a:pPr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000" b="0" dirty="0" smtClean="0">
                <a:solidFill>
                  <a:prstClr val="black"/>
                </a:solidFill>
                <a:latin typeface="標楷體" panose="03000509000000000000" pitchFamily="65" charset="-120"/>
              </a:rPr>
              <a:t>地質、開採技術、復育、排水、邊坡穩定</a:t>
            </a:r>
            <a:endParaRPr lang="en-US" altLang="zh-TW" sz="2000" b="0" dirty="0" smtClean="0">
              <a:solidFill>
                <a:prstClr val="black"/>
              </a:solidFill>
              <a:latin typeface="標楷體" panose="03000509000000000000" pitchFamily="65" charset="-120"/>
            </a:endParaRPr>
          </a:p>
          <a:p>
            <a:pPr marL="285750" indent="-285750"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</a:rPr>
              <a:t>社區參與</a:t>
            </a:r>
            <a:endParaRPr lang="en-US" altLang="zh-TW" sz="2000" dirty="0">
              <a:solidFill>
                <a:srgbClr val="002060"/>
              </a:solidFill>
              <a:latin typeface="標楷體" panose="03000509000000000000" pitchFamily="65" charset="-120"/>
            </a:endParaRPr>
          </a:p>
          <a:p>
            <a:pPr marL="285750" indent="-285750" algn="just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</a:rPr>
              <a:t>訊息查詢</a:t>
            </a:r>
            <a:endParaRPr lang="en-US" altLang="zh-TW" sz="2000" dirty="0">
              <a:solidFill>
                <a:srgbClr val="002060"/>
              </a:solidFill>
              <a:latin typeface="標楷體" panose="03000509000000000000" pitchFamily="65" charset="-120"/>
            </a:endParaRPr>
          </a:p>
        </p:txBody>
      </p:sp>
      <p:sp>
        <p:nvSpPr>
          <p:cNvPr id="10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76" y="2564807"/>
            <a:ext cx="2617118" cy="19482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769479"/>
            <a:ext cx="2627784" cy="197083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45094"/>
            <a:ext cx="1862256" cy="331067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44" y="749630"/>
            <a:ext cx="3087416" cy="1698079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275856" y="2380141"/>
            <a:ext cx="15624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solidFill>
                  <a:prstClr val="black"/>
                </a:solidFill>
                <a:latin typeface="標楷體"/>
                <a:ea typeface="標楷體"/>
              </a:rPr>
              <a:t>關懷獨居老人</a:t>
            </a:r>
            <a:endParaRPr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977977" y="2082876"/>
            <a:ext cx="119723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solidFill>
                  <a:prstClr val="black"/>
                </a:solidFill>
                <a:latin typeface="標楷體"/>
                <a:ea typeface="標楷體"/>
              </a:rPr>
              <a:t>急難慰助</a:t>
            </a:r>
            <a:endParaRPr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563888" y="6165304"/>
            <a:ext cx="111646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solidFill>
                  <a:prstClr val="black"/>
                </a:solidFill>
                <a:latin typeface="標楷體"/>
                <a:ea typeface="標楷體"/>
              </a:rPr>
              <a:t>關懷弱勢</a:t>
            </a:r>
            <a:endParaRPr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998976" y="4129991"/>
            <a:ext cx="119723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solidFill>
                  <a:prstClr val="black"/>
                </a:solidFill>
                <a:latin typeface="標楷體"/>
                <a:ea typeface="標楷體"/>
              </a:rPr>
              <a:t>急難慰助</a:t>
            </a:r>
            <a:endParaRPr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82" y="4581128"/>
            <a:ext cx="2827989" cy="2120992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5935429" y="6426776"/>
            <a:ext cx="252500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solidFill>
                  <a:prstClr val="black"/>
                </a:solidFill>
                <a:latin typeface="標楷體"/>
                <a:ea typeface="標楷體"/>
              </a:rPr>
              <a:t>協助火災戶整理家園</a:t>
            </a:r>
            <a:endParaRPr lang="zh-TW" altLang="en-US" sz="1800" dirty="0">
              <a:solidFill>
                <a:prstClr val="black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98330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04886"/>
              </p:ext>
            </p:extLst>
          </p:nvPr>
        </p:nvGraphicFramePr>
        <p:xfrm>
          <a:off x="179512" y="404664"/>
          <a:ext cx="8640955" cy="6452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1"/>
                <a:gridCol w="1215157"/>
                <a:gridCol w="1075629"/>
                <a:gridCol w="1075629"/>
                <a:gridCol w="1075629"/>
                <a:gridCol w="1030564"/>
                <a:gridCol w="1120694"/>
                <a:gridCol w="1111552"/>
              </a:tblGrid>
              <a:tr h="936104">
                <a:tc>
                  <a:txBody>
                    <a:bodyPr/>
                    <a:lstStyle/>
                    <a:p>
                      <a:pPr algn="r"/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分類</a:t>
                      </a:r>
                      <a:endParaRPr lang="en-US" altLang="zh-TW" sz="1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  <a:endParaRPr lang="en-US" altLang="zh-TW" sz="1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即時監控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監測資料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敦親睦鄰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礦場安全報告書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社區參與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邊坡穩定</a:t>
                      </a:r>
                    </a:p>
                    <a:p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會議記錄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647835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滯洪池水位</a:t>
                      </a:r>
                      <a:r>
                        <a:rPr lang="en-US" altLang="zh-TW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(DF004)</a:t>
                      </a:r>
                      <a:endParaRPr lang="zh-TW" altLang="en-US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爆破震動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房屋修繕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金鋼索鋸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排水演算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3D</a:t>
                      </a:r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模型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三方會談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647835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天然山溝</a:t>
                      </a:r>
                      <a:endParaRPr lang="en-US" altLang="zh-TW" sz="2000" b="1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(DF004)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傾斜管監測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電費補助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邊坡穩定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地質調查現勘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礦場簡報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居住安全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647835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排放口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(DF004)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地下水監測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山水供應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攔石牆設計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地質鑽探說明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土地真相調查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647835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無名溪上游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(DF003)</a:t>
                      </a:r>
                      <a:endParaRPr lang="zh-TW" altLang="en-US" sz="2000" b="1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環境監測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推動教育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工程地質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礦場安全監測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地質鑽探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647835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無名溪下游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(DF003)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急難救助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地質安全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植生綠化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地質現勘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647835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社區美化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水保設施評估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地震風災後礦場檢查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647835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植生復育報告</a:t>
                      </a:r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496" y="-99392"/>
            <a:ext cx="8496944" cy="504056"/>
          </a:xfrm>
        </p:spPr>
        <p:txBody>
          <a:bodyPr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亞泥新城山礦場資訊公開內容   </a:t>
            </a:r>
            <a:r>
              <a:rPr lang="en-US" altLang="zh-TW" sz="1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</a:t>
            </a:r>
            <a:r>
              <a:rPr lang="en-US" altLang="zh-TW" sz="1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://quarry.acchl.com.tw</a:t>
            </a:r>
            <a:endParaRPr lang="zh-TW" altLang="en-US" sz="1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544" y="584635"/>
            <a:ext cx="2880320" cy="382797"/>
          </a:xfrm>
          <a:prstGeom prst="rect">
            <a:avLst/>
          </a:prstGeom>
        </p:spPr>
        <p:txBody>
          <a:bodyPr vert="horz" anchor="b" anchorCtr="0">
            <a:normAutofit fontScale="70000" lnSpcReduction="20000"/>
          </a:bodyPr>
          <a:lstStyle/>
          <a:p>
            <a:pPr marL="285750" indent="-285750" algn="l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六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.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礦區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3D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數值模型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8" y="1425459"/>
            <a:ext cx="4449785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030008\Desktop\3D萬里逹\IMG_484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/>
          <a:stretch/>
        </p:blipFill>
        <p:spPr bwMode="auto">
          <a:xfrm>
            <a:off x="4578822" y="1412776"/>
            <a:ext cx="44512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3" y="4004824"/>
            <a:ext cx="446896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11" y="4030373"/>
            <a:ext cx="4449785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5868144" y="598100"/>
            <a:ext cx="2681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800" b="0" dirty="0">
                <a:solidFill>
                  <a:prstClr val="black"/>
                </a:solidFill>
                <a:latin typeface="Gill Sans MT"/>
                <a:ea typeface="新細明體"/>
              </a:rPr>
              <a:t>http://quarry.acchl.com.tw/</a:t>
            </a:r>
            <a:endParaRPr lang="zh-TW" altLang="en-US" sz="1800" b="0" dirty="0">
              <a:solidFill>
                <a:prstClr val="black"/>
              </a:solidFill>
              <a:latin typeface="Gill Sans MT"/>
              <a:ea typeface="新細明體"/>
            </a:endParaRPr>
          </a:p>
        </p:txBody>
      </p:sp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99828" y="310688"/>
            <a:ext cx="5387013" cy="5040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2018/6/20 </a:t>
            </a:r>
            <a:r>
              <a:rPr lang="zh-TW" altLang="en-US" sz="2400" dirty="0" smtClean="0">
                <a:solidFill>
                  <a:srgbClr val="FF0000"/>
                </a:solidFill>
              </a:rPr>
              <a:t>亞泥於富世村成立服務中心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841" y="1791403"/>
            <a:ext cx="2981585" cy="168250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841" y="76378"/>
            <a:ext cx="2981585" cy="168250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391" y="3563080"/>
            <a:ext cx="2981585" cy="168250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840" y="5301209"/>
            <a:ext cx="2981585" cy="1556792"/>
          </a:xfrm>
          <a:prstGeom prst="rect">
            <a:avLst/>
          </a:prstGeom>
        </p:spPr>
      </p:pic>
      <p:pic>
        <p:nvPicPr>
          <p:cNvPr id="441347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628800"/>
            <a:ext cx="5387013" cy="469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1304" y="302940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</a:rPr>
              <a:t>七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7" y="4604337"/>
            <a:ext cx="3921779" cy="22068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7" y="33507"/>
            <a:ext cx="5827711" cy="459432"/>
          </a:xfrm>
        </p:spPr>
        <p:txBody>
          <a:bodyPr vert="horz" anchor="b" anchorCtr="0">
            <a:normAutofit/>
          </a:bodyPr>
          <a:lstStyle/>
          <a:p>
            <a:pPr marL="285750" indent="-285750">
              <a:lnSpc>
                <a:spcPts val="2000"/>
              </a:lnSpc>
              <a:spcBef>
                <a:spcPts val="0"/>
              </a:spcBef>
            </a:pP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1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亞泥服務中心：雙向溝通</a:t>
            </a:r>
            <a:endParaRPr lang="zh-TW" altLang="en-US" sz="31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投影片編號版面配置區 3"/>
          <p:cNvSpPr txBox="1">
            <a:spLocks/>
          </p:cNvSpPr>
          <p:nvPr/>
        </p:nvSpPr>
        <p:spPr>
          <a:xfrm>
            <a:off x="8730726" y="6477037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14" name="投影片編號版面配置區 3"/>
          <p:cNvSpPr txBox="1">
            <a:spLocks/>
          </p:cNvSpPr>
          <p:nvPr/>
        </p:nvSpPr>
        <p:spPr>
          <a:xfrm>
            <a:off x="8730726" y="6443532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851" y="6468067"/>
            <a:ext cx="387129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</a:rPr>
              <a:t>水保技師訪談在地族人智慧</a:t>
            </a:r>
            <a:endParaRPr lang="zh-TW" altLang="en-US" b="1" dirty="0">
              <a:latin typeface="標楷體" panose="03000509000000000000" pitchFamily="65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09284"/>
            <a:ext cx="3395893" cy="2546920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4988056" y="6432254"/>
            <a:ext cx="368084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</a:rPr>
              <a:t>專家學者至部落意見訪查</a:t>
            </a:r>
            <a:endParaRPr lang="zh-TW" altLang="en-US" b="1" dirty="0">
              <a:latin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4824"/>
            <a:ext cx="3960453" cy="2228626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6144329" y="3804535"/>
            <a:ext cx="285254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</a:rPr>
              <a:t>地方意見領袖溝通</a:t>
            </a:r>
            <a:endParaRPr lang="zh-TW" altLang="en-US" b="1" dirty="0">
              <a:latin typeface="標楷體" panose="03000509000000000000" pitchFamily="65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10524" y="47667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標楷體" panose="03000509000000000000" pitchFamily="65" charset="-120"/>
              </a:rPr>
              <a:t>受理</a:t>
            </a:r>
            <a:r>
              <a:rPr lang="zh-TW" altLang="en-US" sz="2400" dirty="0">
                <a:latin typeface="標楷體" panose="03000509000000000000" pitchFamily="65" charset="-120"/>
              </a:rPr>
              <a:t>電費補助、房屋修繕、急難救助</a:t>
            </a:r>
            <a:r>
              <a:rPr lang="zh-TW" altLang="en-US" sz="2400" dirty="0" smtClean="0">
                <a:latin typeface="標楷體" panose="03000509000000000000" pitchFamily="65" charset="-120"/>
              </a:rPr>
              <a:t>、社區</a:t>
            </a:r>
            <a:r>
              <a:rPr lang="zh-TW" altLang="en-US" sz="2400" dirty="0">
                <a:latin typeface="標楷體" panose="03000509000000000000" pitchFamily="65" charset="-120"/>
              </a:rPr>
              <a:t>服務</a:t>
            </a:r>
            <a:r>
              <a:rPr lang="zh-TW" altLang="en-US" sz="2400" dirty="0" smtClean="0">
                <a:latin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</a:endParaRPr>
          </a:p>
          <a:p>
            <a:pPr marL="457200" indent="-4572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標楷體" panose="03000509000000000000" pitchFamily="65" charset="-120"/>
              </a:rPr>
              <a:t>提供礦場即時</a:t>
            </a:r>
            <a:r>
              <a:rPr lang="zh-TW" altLang="en-US" sz="2400" dirty="0">
                <a:latin typeface="標楷體" panose="03000509000000000000" pitchFamily="65" charset="-120"/>
              </a:rPr>
              <a:t>資訊</a:t>
            </a:r>
            <a:r>
              <a:rPr lang="zh-TW" altLang="en-US" sz="2400" dirty="0" smtClean="0">
                <a:latin typeface="標楷體" panose="03000509000000000000" pitchFamily="65" charset="-120"/>
              </a:rPr>
              <a:t>、礦場安全說明，聽取意見與互動溝通。</a:t>
            </a:r>
            <a:endParaRPr lang="en-US" altLang="zh-TW" sz="2400" dirty="0" smtClean="0">
              <a:latin typeface="標楷體" panose="03000509000000000000" pitchFamily="65" charset="-120"/>
            </a:endParaRPr>
          </a:p>
          <a:p>
            <a:pPr marL="457200" indent="-4572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標楷體" panose="03000509000000000000" pitchFamily="65" charset="-120"/>
              </a:rPr>
              <a:t>提供社區社團、教會及學校</a:t>
            </a:r>
            <a:r>
              <a:rPr lang="en-US" altLang="zh-TW" sz="2400" dirty="0">
                <a:latin typeface="標楷體" panose="03000509000000000000" pitchFamily="65" charset="-120"/>
              </a:rPr>
              <a:t>..</a:t>
            </a:r>
            <a:r>
              <a:rPr lang="zh-TW" altLang="en-US" sz="2400" dirty="0">
                <a:latin typeface="標楷體" panose="03000509000000000000" pitchFamily="65" charset="-120"/>
              </a:rPr>
              <a:t>等公眾活動，以及私人婚喪喜慶</a:t>
            </a:r>
            <a:r>
              <a:rPr lang="zh-TW" altLang="en-US" sz="2400" dirty="0" smtClean="0">
                <a:latin typeface="標楷體" panose="03000509000000000000" pitchFamily="65" charset="-120"/>
              </a:rPr>
              <a:t>預約交通車載客</a:t>
            </a:r>
            <a:r>
              <a:rPr lang="zh-TW" altLang="en-US" sz="2400" dirty="0">
                <a:latin typeface="標楷體" panose="03000509000000000000" pitchFamily="65" charset="-120"/>
              </a:rPr>
              <a:t>服務。</a:t>
            </a:r>
            <a:endParaRPr lang="en-US" altLang="zh-TW" sz="2400" dirty="0" smtClean="0">
              <a:latin typeface="標楷體" panose="03000509000000000000" pitchFamily="65" charset="-120"/>
            </a:endParaRPr>
          </a:p>
          <a:p>
            <a:pPr marL="457200" indent="-4572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標楷體" panose="03000509000000000000" pitchFamily="65" charset="-120"/>
              </a:rPr>
              <a:t>提供徵才資訊</a:t>
            </a:r>
            <a:endParaRPr lang="en-US" altLang="zh-TW" sz="2400" dirty="0" smtClean="0">
              <a:latin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5" y="2350533"/>
            <a:ext cx="4173444" cy="234848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32497" y="4277639"/>
            <a:ext cx="292733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</a:rPr>
              <a:t>介紹族人就業機會</a:t>
            </a:r>
            <a:endParaRPr lang="zh-TW" altLang="en-US" b="1" dirty="0"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83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-18629" y="50955"/>
            <a:ext cx="329448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八、推動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部落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endParaRPr lang="zh-TW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908720"/>
            <a:ext cx="3289546" cy="176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3" y="2748787"/>
            <a:ext cx="3289547" cy="21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874" y="4833769"/>
            <a:ext cx="2543398" cy="176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950" y="4981036"/>
            <a:ext cx="3285181" cy="176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427984" y="1556792"/>
            <a:ext cx="466360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 eaLnBrk="1" hangingPunct="1">
              <a:spcBef>
                <a:spcPts val="0"/>
              </a:spcBef>
              <a:buFontTx/>
              <a:buAutoNum type="arabicPeriod"/>
            </a:pP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贊助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經費供聘請老師、學童晚餐，提供安全舒適之學習環境用。</a:t>
            </a:r>
          </a:p>
          <a:p>
            <a:pPr algn="just" eaLnBrk="1" hangingPunct="1">
              <a:spcBef>
                <a:spcPts val="0"/>
              </a:spcBef>
              <a:buFontTx/>
              <a:buAutoNum type="arabicPeriod"/>
            </a:pP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年提供富世社區發展協會經費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萬元，辦理「原住民青少年學生課後輔導」。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spcBef>
                <a:spcPts val="0"/>
              </a:spcBef>
              <a:buFontTx/>
              <a:buAutoNum type="arabicPeriod"/>
            </a:pP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目前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共有分中富世及上富世課輔班，學生人數共約有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人。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spcBef>
                <a:spcPts val="0"/>
              </a:spcBef>
              <a:buFontTx/>
              <a:buAutoNum type="arabicPeriod"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協助秀林村小太陽學堂修繕「休閒育樂空間」，做為學生學習之餘的育樂場所。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spcBef>
                <a:spcPts val="0"/>
              </a:spcBef>
              <a:buFontTx/>
              <a:buAutoNum type="arabicPeriod"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村長相當感謝本廠一同推動部落教育，學童放學後不再只是玩樂，能利用時間完成作業並溫習課業，成績有明顯的進步。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4264765" y="59957"/>
            <a:ext cx="482939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kumimoji="0"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迄今持續贊助富世村社區</a:t>
            </a:r>
            <a:r>
              <a:rPr kumimoji="0"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發展協會辦理</a:t>
            </a:r>
            <a:r>
              <a:rPr kumimoji="0" lang="zh-TW" altLang="zh-TW" sz="18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kumimoji="0" lang="zh-TW" altLang="en-US" sz="18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青少年</a:t>
            </a:r>
            <a:r>
              <a:rPr kumimoji="0" lang="zh-TW" altLang="en-US" sz="18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kumimoji="0" lang="zh-TW" altLang="en-US" sz="18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課後輔導班</a:t>
            </a:r>
            <a:r>
              <a:rPr kumimoji="0" lang="zh-TW" altLang="zh-TW" sz="18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kumimoji="0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提供晚餐更提供一個安全舒適的學習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年來已顯著提高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孩童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學習意願，也減輕單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親及隔代教養的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家庭負擔。</a:t>
            </a:r>
            <a:endParaRPr kumimoji="0"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75987" y="4806092"/>
            <a:ext cx="196050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ct val="20000"/>
              </a:spcAft>
            </a:pPr>
            <a:r>
              <a:rPr lang="en-US" altLang="zh-TW" sz="1600" dirty="0">
                <a:solidFill>
                  <a:srgbClr val="0070C0"/>
                </a:solidFill>
                <a:latin typeface="標楷體" panose="03000509000000000000" pitchFamily="65" charset="-120"/>
              </a:rPr>
              <a:t>105</a:t>
            </a:r>
            <a:r>
              <a:rPr lang="zh-TW" altLang="en-US" sz="1600" dirty="0">
                <a:solidFill>
                  <a:srgbClr val="0070C0"/>
                </a:solidFill>
                <a:latin typeface="標楷體" panose="03000509000000000000" pitchFamily="65" charset="-120"/>
              </a:rPr>
              <a:t>年捐助</a:t>
            </a:r>
            <a:r>
              <a:rPr lang="zh-TW" altLang="en-US" sz="1600" dirty="0" smtClean="0">
                <a:solidFill>
                  <a:srgbClr val="0070C0"/>
                </a:solidFill>
                <a:latin typeface="標楷體" panose="03000509000000000000" pitchFamily="65" charset="-120"/>
              </a:rPr>
              <a:t>電腦，</a:t>
            </a:r>
            <a:r>
              <a:rPr lang="zh-TW" altLang="en-US" sz="1600" dirty="0" smtClean="0">
                <a:latin typeface="標楷體" panose="03000509000000000000" pitchFamily="65" charset="-120"/>
              </a:rPr>
              <a:t>在可</a:t>
            </a:r>
            <a:r>
              <a:rPr lang="zh-TW" altLang="en-US" sz="16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樂</a:t>
            </a:r>
            <a:r>
              <a:rPr lang="zh-TW" altLang="en-US" sz="1600" dirty="0">
                <a:solidFill>
                  <a:srgbClr val="000000"/>
                </a:solidFill>
                <a:latin typeface="標楷體" panose="03000509000000000000" pitchFamily="65" charset="-120"/>
              </a:rPr>
              <a:t>社區真耶穌</a:t>
            </a:r>
            <a:r>
              <a:rPr lang="zh-TW" altLang="en-US" sz="16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教會成立電腦教室</a:t>
            </a:r>
            <a:r>
              <a:rPr lang="zh-TW" altLang="en-US" sz="1600" dirty="0" smtClean="0">
                <a:latin typeface="標楷體" panose="03000509000000000000" pitchFamily="65" charset="-120"/>
              </a:rPr>
              <a:t>，提供部落孩童一個安全的環境使用</a:t>
            </a:r>
            <a:r>
              <a:rPr lang="zh-TW" altLang="en-US" sz="1600" dirty="0">
                <a:latin typeface="標楷體" panose="03000509000000000000" pitchFamily="65" charset="-120"/>
              </a:rPr>
              <a:t>電腦、</a:t>
            </a:r>
            <a:r>
              <a:rPr lang="zh-TW" altLang="en-US" sz="1600" dirty="0" smtClean="0">
                <a:latin typeface="標楷體" panose="03000509000000000000" pitchFamily="65" charset="-120"/>
              </a:rPr>
              <a:t>上網學習。</a:t>
            </a:r>
            <a:endParaRPr lang="zh-TW" altLang="en-US" sz="1600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13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0" y="4346685"/>
            <a:ext cx="4806333" cy="1203464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 rotWithShape="1">
          <a:blip r:embed="rId4"/>
          <a:srcRect l="7762" t="52400" r="6439" b="13745"/>
          <a:stretch/>
        </p:blipFill>
        <p:spPr>
          <a:xfrm>
            <a:off x="682540" y="708202"/>
            <a:ext cx="7899400" cy="360430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976" y="803040"/>
            <a:ext cx="2462111" cy="1492359"/>
          </a:xfrm>
          <a:prstGeom prst="rect">
            <a:avLst/>
          </a:prstGeom>
        </p:spPr>
      </p:pic>
      <p:sp>
        <p:nvSpPr>
          <p:cNvPr id="71" name="標題 1"/>
          <p:cNvSpPr txBox="1">
            <a:spLocks/>
          </p:cNvSpPr>
          <p:nvPr/>
        </p:nvSpPr>
        <p:spPr>
          <a:xfrm>
            <a:off x="285750" y="110716"/>
            <a:ext cx="7899400" cy="5210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微軟正黑體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9pPr>
          </a:lstStyle>
          <a:p>
            <a:pPr marL="268288" indent="-268288"/>
            <a:r>
              <a:rPr lang="zh-TW" altLang="en-US" sz="3200" kern="0" dirty="0" smtClean="0">
                <a:solidFill>
                  <a:srgbClr val="FF0000"/>
                </a:solidFill>
              </a:rPr>
              <a:t>一</a:t>
            </a:r>
            <a:r>
              <a:rPr lang="en-US" altLang="zh-TW" sz="3200" kern="0" dirty="0" smtClean="0">
                <a:solidFill>
                  <a:srgbClr val="FF0000"/>
                </a:solidFill>
              </a:rPr>
              <a:t>.</a:t>
            </a:r>
            <a:r>
              <a:rPr lang="zh-TW" altLang="en-US" sz="3200" dirty="0">
                <a:solidFill>
                  <a:srgbClr val="333399"/>
                </a:solidFill>
              </a:rPr>
              <a:t>礦場及其聯外排水改善工程及執行情形</a:t>
            </a:r>
            <a:endParaRPr lang="en-US" altLang="zh-TW" sz="3200" dirty="0">
              <a:solidFill>
                <a:srgbClr val="333399"/>
              </a:solidFill>
            </a:endParaRPr>
          </a:p>
        </p:txBody>
      </p:sp>
      <p:graphicFrame>
        <p:nvGraphicFramePr>
          <p:cNvPr id="68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5020124"/>
              </p:ext>
            </p:extLst>
          </p:nvPr>
        </p:nvGraphicFramePr>
        <p:xfrm>
          <a:off x="236987" y="5589240"/>
          <a:ext cx="879634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3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70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87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673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11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課題</a:t>
                      </a:r>
                      <a:endParaRPr lang="zh-TW" altLang="en-US" sz="1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>
                          <a:latin typeface="微軟正黑體" pitchFamily="34" charset="-120"/>
                          <a:ea typeface="微軟正黑體" pitchFamily="34" charset="-120"/>
                        </a:rPr>
                        <a:t>工程名稱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執行情形</a:t>
                      </a:r>
                      <a:endParaRPr lang="zh-TW" altLang="en-US" sz="1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內容與工程效益</a:t>
                      </a:r>
                      <a:endParaRPr lang="zh-TW" altLang="en-US" sz="1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礦區排水安全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?!</a:t>
                      </a:r>
                      <a:b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</a:b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警衛室附近道路漫地流</a:t>
                      </a: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情形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?!</a:t>
                      </a:r>
                      <a:b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</a:b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排水轉彎處銜接涵管斷面是否足夠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?!</a:t>
                      </a:r>
                      <a:endParaRPr lang="zh-TW" altLang="en-US" sz="1100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A1.</a:t>
                      </a: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礦區水保設施清淤及維護工程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已完成</a:t>
                      </a:r>
                      <a:r>
                        <a:rPr lang="en-US" altLang="zh-TW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/>
                      </a:r>
                      <a:br>
                        <a:rPr lang="en-US" altLang="zh-TW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</a:br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持續維護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清除排水設施及滯洪池內淤積物，發揮排水設施正常功能。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/>
                      </a:r>
                      <a:b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</a:b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檢修礦區內排水設施。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/>
                      </a:r>
                      <a:b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</a:b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已拆除改設矩形箱涵</a:t>
                      </a:r>
                      <a:r>
                        <a:rPr lang="en-US" altLang="zh-TW" sz="1100" kern="1200" dirty="0" err="1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WxH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=4x1.6m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5" name="圓角矩形圖說文字 41">
            <a:extLst>
              <a:ext uri="{FF2B5EF4-FFF2-40B4-BE49-F238E27FC236}">
                <a16:creationId xmlns="" xmlns:a16="http://schemas.microsoft.com/office/drawing/2014/main" id="{5005B769-BD5D-4BE5-9C14-AE4717CB4CC4}"/>
              </a:ext>
            </a:extLst>
          </p:cNvPr>
          <p:cNvSpPr/>
          <p:nvPr/>
        </p:nvSpPr>
        <p:spPr bwMode="auto">
          <a:xfrm>
            <a:off x="4171587" y="1182672"/>
            <a:ext cx="921305" cy="382235"/>
          </a:xfrm>
          <a:prstGeom prst="wedgeRoundRectCallout">
            <a:avLst>
              <a:gd name="adj1" fmla="val -15356"/>
              <a:gd name="adj2" fmla="val 48435"/>
              <a:gd name="adj3" fmla="val 16667"/>
            </a:avLst>
          </a:prstGeom>
          <a:solidFill>
            <a:srgbClr val="DFCA4F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kern="0" dirty="0" smtClean="0">
                <a:solidFill>
                  <a:srgbClr val="000000"/>
                </a:solidFill>
                <a:latin typeface="微軟正黑體"/>
                <a:ea typeface="微軟正黑體"/>
              </a:rPr>
              <a:t>A1</a:t>
            </a:r>
            <a:r>
              <a:rPr lang="en-US" altLang="zh-TW" sz="1200" kern="0" dirty="0">
                <a:solidFill>
                  <a:srgbClr val="000000"/>
                </a:solidFill>
                <a:latin typeface="微軟正黑體"/>
                <a:ea typeface="微軟正黑體"/>
              </a:rPr>
              <a:t>.</a:t>
            </a:r>
            <a:r>
              <a:rPr lang="zh-TW" altLang="en-US" sz="1200" kern="0" dirty="0">
                <a:solidFill>
                  <a:srgbClr val="000000"/>
                </a:solidFill>
                <a:latin typeface="微軟正黑體"/>
                <a:ea typeface="微軟正黑體"/>
              </a:rPr>
              <a:t>礦區水保設施清淤</a:t>
            </a:r>
            <a:endParaRPr lang="zh-TW" altLang="en-US" sz="1200" kern="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="" xmlns:a16="http://schemas.microsoft.com/office/drawing/2014/main" id="{C8B373A9-4CDF-4121-B303-587FFB3D8BCB}"/>
              </a:ext>
            </a:extLst>
          </p:cNvPr>
          <p:cNvCxnSpPr>
            <a:cxnSpLocks/>
          </p:cNvCxnSpPr>
          <p:nvPr/>
        </p:nvCxnSpPr>
        <p:spPr>
          <a:xfrm>
            <a:off x="5092892" y="1389841"/>
            <a:ext cx="604946" cy="251518"/>
          </a:xfrm>
          <a:prstGeom prst="line">
            <a:avLst/>
          </a:prstGeom>
          <a:ln>
            <a:solidFill>
              <a:srgbClr val="F51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>
            <a:extLst>
              <a:ext uri="{FF2B5EF4-FFF2-40B4-BE49-F238E27FC236}">
                <a16:creationId xmlns="" xmlns:a16="http://schemas.microsoft.com/office/drawing/2014/main" id="{C8B373A9-4CDF-4121-B303-587FFB3D8BCB}"/>
              </a:ext>
            </a:extLst>
          </p:cNvPr>
          <p:cNvCxnSpPr>
            <a:cxnSpLocks/>
          </p:cNvCxnSpPr>
          <p:nvPr/>
        </p:nvCxnSpPr>
        <p:spPr>
          <a:xfrm>
            <a:off x="4796630" y="1563130"/>
            <a:ext cx="357511" cy="1217140"/>
          </a:xfrm>
          <a:prstGeom prst="line">
            <a:avLst/>
          </a:prstGeom>
          <a:ln>
            <a:solidFill>
              <a:srgbClr val="F51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>
            <a:extLst>
              <a:ext uri="{FF2B5EF4-FFF2-40B4-BE49-F238E27FC236}">
                <a16:creationId xmlns="" xmlns:a16="http://schemas.microsoft.com/office/drawing/2014/main" id="{C8B373A9-4CDF-4121-B303-587FFB3D8BCB}"/>
              </a:ext>
            </a:extLst>
          </p:cNvPr>
          <p:cNvCxnSpPr>
            <a:cxnSpLocks/>
            <a:stCxn id="75" idx="1"/>
          </p:cNvCxnSpPr>
          <p:nvPr/>
        </p:nvCxnSpPr>
        <p:spPr>
          <a:xfrm flipH="1">
            <a:off x="2156038" y="1373790"/>
            <a:ext cx="2015549" cy="171233"/>
          </a:xfrm>
          <a:prstGeom prst="line">
            <a:avLst/>
          </a:prstGeom>
          <a:ln>
            <a:solidFill>
              <a:srgbClr val="F51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="" xmlns:a16="http://schemas.microsoft.com/office/drawing/2014/main" id="{C8B373A9-4CDF-4121-B303-587FFB3D8BCB}"/>
              </a:ext>
            </a:extLst>
          </p:cNvPr>
          <p:cNvCxnSpPr>
            <a:cxnSpLocks/>
          </p:cNvCxnSpPr>
          <p:nvPr/>
        </p:nvCxnSpPr>
        <p:spPr>
          <a:xfrm flipH="1">
            <a:off x="3733114" y="1553826"/>
            <a:ext cx="455557" cy="410898"/>
          </a:xfrm>
          <a:prstGeom prst="line">
            <a:avLst/>
          </a:prstGeom>
          <a:ln>
            <a:solidFill>
              <a:srgbClr val="F51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>
            <a:extLst>
              <a:ext uri="{FF2B5EF4-FFF2-40B4-BE49-F238E27FC236}">
                <a16:creationId xmlns="" xmlns:a16="http://schemas.microsoft.com/office/drawing/2014/main" id="{C8B373A9-4CDF-4121-B303-587FFB3D8BCB}"/>
              </a:ext>
            </a:extLst>
          </p:cNvPr>
          <p:cNvCxnSpPr>
            <a:cxnSpLocks/>
            <a:endCxn id="75" idx="0"/>
          </p:cNvCxnSpPr>
          <p:nvPr/>
        </p:nvCxnSpPr>
        <p:spPr>
          <a:xfrm flipH="1">
            <a:off x="4632240" y="1044146"/>
            <a:ext cx="2917" cy="138526"/>
          </a:xfrm>
          <a:prstGeom prst="line">
            <a:avLst/>
          </a:prstGeom>
          <a:ln>
            <a:solidFill>
              <a:srgbClr val="F51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>
            <a:extLst>
              <a:ext uri="{FF2B5EF4-FFF2-40B4-BE49-F238E27FC236}">
                <a16:creationId xmlns="" xmlns:a16="http://schemas.microsoft.com/office/drawing/2014/main" id="{C8B373A9-4CDF-4121-B303-587FFB3D8BCB}"/>
              </a:ext>
            </a:extLst>
          </p:cNvPr>
          <p:cNvCxnSpPr>
            <a:cxnSpLocks/>
          </p:cNvCxnSpPr>
          <p:nvPr/>
        </p:nvCxnSpPr>
        <p:spPr>
          <a:xfrm>
            <a:off x="4939030" y="1563130"/>
            <a:ext cx="506730" cy="1588294"/>
          </a:xfrm>
          <a:prstGeom prst="line">
            <a:avLst/>
          </a:prstGeom>
          <a:ln>
            <a:solidFill>
              <a:srgbClr val="F51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字方塊 81"/>
          <p:cNvSpPr txBox="1"/>
          <p:nvPr/>
        </p:nvSpPr>
        <p:spPr>
          <a:xfrm>
            <a:off x="3603939" y="3756520"/>
            <a:ext cx="258349" cy="19793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10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105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105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手繪多邊形 82"/>
          <p:cNvSpPr>
            <a:spLocks noChangeAspect="1"/>
          </p:cNvSpPr>
          <p:nvPr/>
        </p:nvSpPr>
        <p:spPr bwMode="auto">
          <a:xfrm>
            <a:off x="3344227" y="3455670"/>
            <a:ext cx="2225552" cy="427631"/>
          </a:xfrm>
          <a:custGeom>
            <a:avLst/>
            <a:gdLst>
              <a:gd name="connsiteX0" fmla="*/ 4635065 w 4635065"/>
              <a:gd name="connsiteY0" fmla="*/ 0 h 628914"/>
              <a:gd name="connsiteX1" fmla="*/ 4177865 w 4635065"/>
              <a:gd name="connsiteY1" fmla="*/ 121444 h 628914"/>
              <a:gd name="connsiteX2" fmla="*/ 3792103 w 4635065"/>
              <a:gd name="connsiteY2" fmla="*/ 428625 h 628914"/>
              <a:gd name="connsiteX3" fmla="*/ 3442059 w 4635065"/>
              <a:gd name="connsiteY3" fmla="*/ 514350 h 628914"/>
              <a:gd name="connsiteX4" fmla="*/ 2870559 w 4635065"/>
              <a:gd name="connsiteY4" fmla="*/ 621506 h 628914"/>
              <a:gd name="connsiteX5" fmla="*/ 2434790 w 4635065"/>
              <a:gd name="connsiteY5" fmla="*/ 607219 h 628914"/>
              <a:gd name="connsiteX6" fmla="*/ 1899009 w 4635065"/>
              <a:gd name="connsiteY6" fmla="*/ 507206 h 628914"/>
              <a:gd name="connsiteX7" fmla="*/ 1341796 w 4635065"/>
              <a:gd name="connsiteY7" fmla="*/ 414338 h 628914"/>
              <a:gd name="connsiteX8" fmla="*/ 956034 w 4635065"/>
              <a:gd name="connsiteY8" fmla="*/ 342900 h 628914"/>
              <a:gd name="connsiteX9" fmla="*/ 756009 w 4635065"/>
              <a:gd name="connsiteY9" fmla="*/ 314325 h 628914"/>
              <a:gd name="connsiteX10" fmla="*/ 563128 w 4635065"/>
              <a:gd name="connsiteY10" fmla="*/ 307181 h 628914"/>
              <a:gd name="connsiteX11" fmla="*/ 377390 w 4635065"/>
              <a:gd name="connsiteY11" fmla="*/ 407194 h 628914"/>
              <a:gd name="connsiteX12" fmla="*/ 134503 w 4635065"/>
              <a:gd name="connsiteY12" fmla="*/ 485775 h 628914"/>
              <a:gd name="connsiteX13" fmla="*/ 5915 w 4635065"/>
              <a:gd name="connsiteY13" fmla="*/ 542925 h 628914"/>
              <a:gd name="connsiteX0" fmla="*/ 5465849 w 5465849"/>
              <a:gd name="connsiteY0" fmla="*/ 0 h 1050241"/>
              <a:gd name="connsiteX1" fmla="*/ 5008649 w 5465849"/>
              <a:gd name="connsiteY1" fmla="*/ 121444 h 1050241"/>
              <a:gd name="connsiteX2" fmla="*/ 4622887 w 5465849"/>
              <a:gd name="connsiteY2" fmla="*/ 428625 h 1050241"/>
              <a:gd name="connsiteX3" fmla="*/ 4272843 w 5465849"/>
              <a:gd name="connsiteY3" fmla="*/ 514350 h 1050241"/>
              <a:gd name="connsiteX4" fmla="*/ 3701343 w 5465849"/>
              <a:gd name="connsiteY4" fmla="*/ 621506 h 1050241"/>
              <a:gd name="connsiteX5" fmla="*/ 3265574 w 5465849"/>
              <a:gd name="connsiteY5" fmla="*/ 607219 h 1050241"/>
              <a:gd name="connsiteX6" fmla="*/ 2729793 w 5465849"/>
              <a:gd name="connsiteY6" fmla="*/ 507206 h 1050241"/>
              <a:gd name="connsiteX7" fmla="*/ 2172580 w 5465849"/>
              <a:gd name="connsiteY7" fmla="*/ 414338 h 1050241"/>
              <a:gd name="connsiteX8" fmla="*/ 1786818 w 5465849"/>
              <a:gd name="connsiteY8" fmla="*/ 342900 h 1050241"/>
              <a:gd name="connsiteX9" fmla="*/ 1586793 w 5465849"/>
              <a:gd name="connsiteY9" fmla="*/ 314325 h 1050241"/>
              <a:gd name="connsiteX10" fmla="*/ 1393912 w 5465849"/>
              <a:gd name="connsiteY10" fmla="*/ 307181 h 1050241"/>
              <a:gd name="connsiteX11" fmla="*/ 1208174 w 5465849"/>
              <a:gd name="connsiteY11" fmla="*/ 407194 h 1050241"/>
              <a:gd name="connsiteX12" fmla="*/ 965287 w 5465849"/>
              <a:gd name="connsiteY12" fmla="*/ 485775 h 1050241"/>
              <a:gd name="connsiteX13" fmla="*/ 880 w 5465849"/>
              <a:gd name="connsiteY13" fmla="*/ 1050131 h 1050241"/>
              <a:gd name="connsiteX0" fmla="*/ 5465849 w 5465849"/>
              <a:gd name="connsiteY0" fmla="*/ 0 h 1050241"/>
              <a:gd name="connsiteX1" fmla="*/ 5008649 w 5465849"/>
              <a:gd name="connsiteY1" fmla="*/ 121444 h 1050241"/>
              <a:gd name="connsiteX2" fmla="*/ 4622887 w 5465849"/>
              <a:gd name="connsiteY2" fmla="*/ 428625 h 1050241"/>
              <a:gd name="connsiteX3" fmla="*/ 4272843 w 5465849"/>
              <a:gd name="connsiteY3" fmla="*/ 514350 h 1050241"/>
              <a:gd name="connsiteX4" fmla="*/ 3701343 w 5465849"/>
              <a:gd name="connsiteY4" fmla="*/ 621506 h 1050241"/>
              <a:gd name="connsiteX5" fmla="*/ 3265574 w 5465849"/>
              <a:gd name="connsiteY5" fmla="*/ 607219 h 1050241"/>
              <a:gd name="connsiteX6" fmla="*/ 2729793 w 5465849"/>
              <a:gd name="connsiteY6" fmla="*/ 507206 h 1050241"/>
              <a:gd name="connsiteX7" fmla="*/ 2172580 w 5465849"/>
              <a:gd name="connsiteY7" fmla="*/ 414338 h 1050241"/>
              <a:gd name="connsiteX8" fmla="*/ 1786818 w 5465849"/>
              <a:gd name="connsiteY8" fmla="*/ 342900 h 1050241"/>
              <a:gd name="connsiteX9" fmla="*/ 1586793 w 5465849"/>
              <a:gd name="connsiteY9" fmla="*/ 314325 h 1050241"/>
              <a:gd name="connsiteX10" fmla="*/ 1347127 w 5465849"/>
              <a:gd name="connsiteY10" fmla="*/ 260395 h 1050241"/>
              <a:gd name="connsiteX11" fmla="*/ 1208174 w 5465849"/>
              <a:gd name="connsiteY11" fmla="*/ 407194 h 1050241"/>
              <a:gd name="connsiteX12" fmla="*/ 965287 w 5465849"/>
              <a:gd name="connsiteY12" fmla="*/ 485775 h 1050241"/>
              <a:gd name="connsiteX13" fmla="*/ 880 w 5465849"/>
              <a:gd name="connsiteY13" fmla="*/ 1050131 h 105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65849" h="1050241">
                <a:moveTo>
                  <a:pt x="5465849" y="0"/>
                </a:moveTo>
                <a:cubicBezTo>
                  <a:pt x="5307496" y="25003"/>
                  <a:pt x="5149143" y="50007"/>
                  <a:pt x="5008649" y="121444"/>
                </a:cubicBezTo>
                <a:cubicBezTo>
                  <a:pt x="4868155" y="192882"/>
                  <a:pt x="4745521" y="363141"/>
                  <a:pt x="4622887" y="428625"/>
                </a:cubicBezTo>
                <a:cubicBezTo>
                  <a:pt x="4500253" y="494109"/>
                  <a:pt x="4426434" y="482203"/>
                  <a:pt x="4272843" y="514350"/>
                </a:cubicBezTo>
                <a:cubicBezTo>
                  <a:pt x="4119252" y="546497"/>
                  <a:pt x="3869221" y="606028"/>
                  <a:pt x="3701343" y="621506"/>
                </a:cubicBezTo>
                <a:cubicBezTo>
                  <a:pt x="3533465" y="636984"/>
                  <a:pt x="3427499" y="626269"/>
                  <a:pt x="3265574" y="607219"/>
                </a:cubicBezTo>
                <a:cubicBezTo>
                  <a:pt x="3103649" y="588169"/>
                  <a:pt x="2729793" y="507206"/>
                  <a:pt x="2729793" y="507206"/>
                </a:cubicBezTo>
                <a:lnTo>
                  <a:pt x="2172580" y="414338"/>
                </a:lnTo>
                <a:cubicBezTo>
                  <a:pt x="2015417" y="386954"/>
                  <a:pt x="1884449" y="359569"/>
                  <a:pt x="1786818" y="342900"/>
                </a:cubicBezTo>
                <a:cubicBezTo>
                  <a:pt x="1689187" y="326231"/>
                  <a:pt x="1660075" y="328076"/>
                  <a:pt x="1586793" y="314325"/>
                </a:cubicBezTo>
                <a:cubicBezTo>
                  <a:pt x="1513511" y="300574"/>
                  <a:pt x="1410230" y="244917"/>
                  <a:pt x="1347127" y="260395"/>
                </a:cubicBezTo>
                <a:cubicBezTo>
                  <a:pt x="1284024" y="275873"/>
                  <a:pt x="1271814" y="369631"/>
                  <a:pt x="1208174" y="407194"/>
                </a:cubicBezTo>
                <a:cubicBezTo>
                  <a:pt x="1144534" y="444757"/>
                  <a:pt x="1166503" y="378619"/>
                  <a:pt x="965287" y="485775"/>
                </a:cubicBezTo>
                <a:cubicBezTo>
                  <a:pt x="764071" y="592931"/>
                  <a:pt x="-30076" y="1058465"/>
                  <a:pt x="880" y="1050131"/>
                </a:cubicBezTo>
              </a:path>
            </a:pathLst>
          </a:custGeom>
          <a:noFill/>
          <a:ln w="31750" cap="flat" cmpd="sng" algn="ctr">
            <a:solidFill>
              <a:srgbClr val="FF00FF"/>
            </a:solidFill>
            <a:prstDash val="sysDot"/>
            <a:round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>
              <a:spcBef>
                <a:spcPct val="0"/>
              </a:spcBef>
            </a:pPr>
            <a:endParaRPr lang="zh-TW" altLang="en-US" sz="20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85" name="文字方塊 84"/>
          <p:cNvSpPr txBox="1"/>
          <p:nvPr/>
        </p:nvSpPr>
        <p:spPr>
          <a:xfrm>
            <a:off x="4042412" y="3654422"/>
            <a:ext cx="258349" cy="19793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105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  <a:endParaRPr lang="zh-TW" altLang="en-US" sz="105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6" name="圖片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" y="708202"/>
            <a:ext cx="1704739" cy="1646357"/>
          </a:xfrm>
          <a:prstGeom prst="rect">
            <a:avLst/>
          </a:prstGeom>
        </p:spPr>
      </p:pic>
      <p:sp>
        <p:nvSpPr>
          <p:cNvPr id="87" name="矩形 86"/>
          <p:cNvSpPr/>
          <p:nvPr/>
        </p:nvSpPr>
        <p:spPr>
          <a:xfrm>
            <a:off x="279744" y="2139115"/>
            <a:ext cx="1403543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 algn="l">
              <a:spcBef>
                <a:spcPct val="0"/>
              </a:spcBef>
            </a:pPr>
            <a:r>
              <a:rPr lang="en-US" altLang="zh-TW" sz="1400" dirty="0" smtClean="0">
                <a:solidFill>
                  <a:srgbClr val="FFFF00"/>
                </a:solidFill>
                <a:latin typeface="Tahoma"/>
                <a:ea typeface="微軟正黑體"/>
              </a:rPr>
              <a:t>A1.</a:t>
            </a:r>
            <a:r>
              <a:rPr lang="zh-TW" altLang="en-US" sz="1400" dirty="0" smtClean="0">
                <a:solidFill>
                  <a:srgbClr val="FFFF00"/>
                </a:solidFill>
                <a:latin typeface="Tahoma"/>
                <a:ea typeface="微軟正黑體"/>
              </a:rPr>
              <a:t>高壓水柱沖洗</a:t>
            </a:r>
            <a:endParaRPr lang="zh-TW" altLang="en-US" sz="1400" dirty="0">
              <a:solidFill>
                <a:srgbClr val="FFFF00"/>
              </a:solidFill>
              <a:latin typeface="Tahoma"/>
              <a:ea typeface="微軟正黑體"/>
            </a:endParaRPr>
          </a:p>
        </p:txBody>
      </p:sp>
      <p:pic>
        <p:nvPicPr>
          <p:cNvPr id="90" name="Picture 5" descr="C:\Users\user\Desktop\專案-亞泥礦場106~107\各單位提供辦理情形資料\亞泥\184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8305" y="4254632"/>
            <a:ext cx="2465827" cy="1387570"/>
          </a:xfrm>
          <a:prstGeom prst="rect">
            <a:avLst/>
          </a:prstGeom>
          <a:noFill/>
        </p:spPr>
      </p:pic>
      <p:sp>
        <p:nvSpPr>
          <p:cNvPr id="92" name="矩形 91"/>
          <p:cNvSpPr/>
          <p:nvPr/>
        </p:nvSpPr>
        <p:spPr>
          <a:xfrm>
            <a:off x="1775591" y="4261220"/>
            <a:ext cx="1731254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 algn="l">
              <a:spcBef>
                <a:spcPct val="0"/>
              </a:spcBef>
            </a:pPr>
            <a:r>
              <a:rPr lang="en-US" altLang="zh-TW" sz="1400" dirty="0" smtClean="0">
                <a:solidFill>
                  <a:srgbClr val="FFFF00"/>
                </a:solidFill>
                <a:latin typeface="Tahoma"/>
                <a:ea typeface="微軟正黑體"/>
              </a:rPr>
              <a:t>A1.</a:t>
            </a:r>
            <a:r>
              <a:rPr lang="zh-TW" altLang="en-US" sz="1400" dirty="0" smtClean="0">
                <a:solidFill>
                  <a:srgbClr val="FFFF00"/>
                </a:solidFill>
                <a:latin typeface="Tahoma"/>
                <a:ea typeface="微軟正黑體"/>
              </a:rPr>
              <a:t>改善道路橫交排水</a:t>
            </a:r>
            <a:endParaRPr lang="zh-TW" altLang="en-US" sz="1400" dirty="0">
              <a:solidFill>
                <a:srgbClr val="FFFF00"/>
              </a:solidFill>
              <a:latin typeface="Tahoma"/>
              <a:ea typeface="微軟正黑體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7037349" y="2079955"/>
            <a:ext cx="1544591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 algn="l">
              <a:spcBef>
                <a:spcPct val="0"/>
              </a:spcBef>
            </a:pPr>
            <a:r>
              <a:rPr lang="en-US" altLang="zh-TW" sz="1400" dirty="0" smtClean="0">
                <a:solidFill>
                  <a:srgbClr val="FFFF00"/>
                </a:solidFill>
                <a:latin typeface="Tahoma"/>
                <a:ea typeface="微軟正黑體"/>
              </a:rPr>
              <a:t>A1.</a:t>
            </a:r>
            <a:r>
              <a:rPr lang="zh-TW" altLang="en-US" sz="1400" dirty="0" smtClean="0">
                <a:solidFill>
                  <a:srgbClr val="FFFF00"/>
                </a:solidFill>
                <a:latin typeface="Tahoma"/>
                <a:ea typeface="微軟正黑體"/>
              </a:rPr>
              <a:t>礦區排水溝清淤</a:t>
            </a:r>
            <a:endParaRPr lang="zh-TW" altLang="en-US" sz="1400" dirty="0">
              <a:solidFill>
                <a:srgbClr val="FFFF00"/>
              </a:solidFill>
              <a:latin typeface="Tahoma"/>
              <a:ea typeface="微軟正黑體"/>
            </a:endParaRPr>
          </a:p>
        </p:txBody>
      </p:sp>
      <p:cxnSp>
        <p:nvCxnSpPr>
          <p:cNvPr id="95" name="直線接點 94">
            <a:extLst>
              <a:ext uri="{FF2B5EF4-FFF2-40B4-BE49-F238E27FC236}">
                <a16:creationId xmlns="" xmlns:a16="http://schemas.microsoft.com/office/drawing/2014/main" id="{C8B373A9-4CDF-4121-B303-587FFB3D8BCB}"/>
              </a:ext>
            </a:extLst>
          </p:cNvPr>
          <p:cNvCxnSpPr>
            <a:cxnSpLocks/>
          </p:cNvCxnSpPr>
          <p:nvPr/>
        </p:nvCxnSpPr>
        <p:spPr>
          <a:xfrm flipH="1">
            <a:off x="4544552" y="1563130"/>
            <a:ext cx="53462" cy="1798157"/>
          </a:xfrm>
          <a:prstGeom prst="line">
            <a:avLst/>
          </a:prstGeom>
          <a:ln>
            <a:solidFill>
              <a:srgbClr val="F51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圓角矩形圖說文字 107"/>
          <p:cNvSpPr/>
          <p:nvPr/>
        </p:nvSpPr>
        <p:spPr bwMode="auto">
          <a:xfrm>
            <a:off x="4708209" y="3948684"/>
            <a:ext cx="1416288" cy="210052"/>
          </a:xfrm>
          <a:prstGeom prst="wedgeRoundRectCallout">
            <a:avLst>
              <a:gd name="adj1" fmla="val -62358"/>
              <a:gd name="adj2" fmla="val -184697"/>
              <a:gd name="adj3" fmla="val 16667"/>
            </a:avLst>
          </a:prstGeom>
          <a:solidFill>
            <a:schemeClr val="bg1">
              <a:alpha val="58000"/>
            </a:schemeClr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sz="1200" dirty="0">
                <a:solidFill>
                  <a:srgbClr val="6600CC"/>
                </a:solidFill>
                <a:latin typeface="微軟正黑體"/>
                <a:ea typeface="微軟正黑體"/>
              </a:rPr>
              <a:t>A3.</a:t>
            </a:r>
            <a:r>
              <a:rPr lang="zh-TW" altLang="en-US" sz="1200" dirty="0">
                <a:solidFill>
                  <a:srgbClr val="6600CC"/>
                </a:solidFill>
                <a:latin typeface="微軟正黑體"/>
                <a:ea typeface="微軟正黑體"/>
              </a:rPr>
              <a:t>增設截水溝工程</a:t>
            </a:r>
          </a:p>
          <a:p>
            <a:pPr>
              <a:spcBef>
                <a:spcPct val="0"/>
              </a:spcBef>
            </a:pPr>
            <a:endParaRPr lang="zh-TW" altLang="en-US" sz="1200" dirty="0">
              <a:solidFill>
                <a:srgbClr val="6600CC"/>
              </a:solidFill>
              <a:latin typeface="微軟正黑體"/>
              <a:ea typeface="微軟正黑體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V="1">
            <a:off x="3862288" y="3422006"/>
            <a:ext cx="856080" cy="889426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zh-TW" altLang="en-US" sz="20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5796135" y="1459406"/>
            <a:ext cx="860840" cy="18195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zh-TW" altLang="en-US" sz="20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1990489" y="1260240"/>
            <a:ext cx="209013" cy="28478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zh-TW" altLang="en-US" sz="20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 flipV="1">
            <a:off x="5395364" y="3303819"/>
            <a:ext cx="1178271" cy="104286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zh-TW" altLang="en-US" sz="20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656975" y="4321046"/>
            <a:ext cx="2238674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 algn="l">
              <a:spcBef>
                <a:spcPct val="0"/>
              </a:spcBef>
            </a:pPr>
            <a:r>
              <a:rPr lang="en-US" altLang="zh-TW" sz="1400" dirty="0" smtClean="0">
                <a:solidFill>
                  <a:srgbClr val="FFFF00"/>
                </a:solidFill>
                <a:latin typeface="Tahoma"/>
                <a:ea typeface="微軟正黑體"/>
              </a:rPr>
              <a:t>A1.</a:t>
            </a:r>
            <a:r>
              <a:rPr lang="zh-TW" altLang="en-US" sz="1400" dirty="0" smtClean="0">
                <a:solidFill>
                  <a:srgbClr val="FFFF00"/>
                </a:solidFill>
                <a:latin typeface="Tahoma"/>
                <a:ea typeface="微軟正黑體"/>
              </a:rPr>
              <a:t>礦區滯洪沉砂池清淤</a:t>
            </a:r>
            <a:endParaRPr lang="zh-TW" altLang="en-US" sz="1400" dirty="0">
              <a:solidFill>
                <a:srgbClr val="FFFF00"/>
              </a:solidFill>
              <a:latin typeface="Tahoma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1071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404665"/>
            <a:ext cx="9091088" cy="432047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kumimoji="1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八、</a:t>
            </a:r>
            <a:r>
              <a:rPr kumimoji="1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礦區鄰近住戶電費補助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395536" y="1043434"/>
            <a:ext cx="3672408" cy="2097534"/>
          </a:xfrm>
        </p:spPr>
        <p:txBody>
          <a:bodyPr>
            <a:noAutofit/>
          </a:bodyPr>
          <a:lstStyle/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加深社區夥伴關係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月起提供富世村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1~12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鄰住戶電費補助，每戶每月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500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~1000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元，已申請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362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戶，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年上半年電費補助已完成發放。</a:t>
            </a:r>
            <a:endPara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24182"/>
            <a:ext cx="3419872" cy="2564904"/>
          </a:xfrm>
          <a:prstGeom prst="rect">
            <a:avLst/>
          </a:prstGeom>
        </p:spPr>
      </p:pic>
      <p:sp>
        <p:nvSpPr>
          <p:cNvPr id="6" name="文字方塊 21"/>
          <p:cNvSpPr txBox="1">
            <a:spLocks noChangeArrowheads="1"/>
          </p:cNvSpPr>
          <p:nvPr/>
        </p:nvSpPr>
        <p:spPr bwMode="auto">
          <a:xfrm>
            <a:off x="4821210" y="3334268"/>
            <a:ext cx="2338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填寫申請書</a:t>
            </a:r>
            <a:endParaRPr lang="zh-TW" altLang="en-US" sz="18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21"/>
          <p:cNvSpPr txBox="1">
            <a:spLocks noChangeArrowheads="1"/>
          </p:cNvSpPr>
          <p:nvPr/>
        </p:nvSpPr>
        <p:spPr bwMode="auto">
          <a:xfrm>
            <a:off x="5053434" y="6416098"/>
            <a:ext cx="2338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宣傳電費補助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25" y="3737813"/>
            <a:ext cx="3515089" cy="263691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302910"/>
            <a:ext cx="3672408" cy="33544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017371" y="2996952"/>
            <a:ext cx="24445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kumimoji="0"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年提供富世姬望教會誘蝶植物植栽，協助打造充滿蝴蝶飛舞的教會</a:t>
            </a:r>
            <a:r>
              <a:rPr kumimoji="0"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sz="1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162770"/>
            <a:ext cx="2189044" cy="303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370" y="1141445"/>
            <a:ext cx="2426189" cy="181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2962554" cy="16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568" y="1096578"/>
            <a:ext cx="2557888" cy="180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210216" y="5025950"/>
            <a:ext cx="226795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/>
            <a:r>
              <a:rPr kumimoji="0"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kumimoji="0"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年協助中富世、可樂社區道路、公園植栽綠美化</a:t>
            </a:r>
            <a:r>
              <a:rPr kumimoji="0" lang="zh-TW" altLang="en-US" sz="1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sz="1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217" y="3008269"/>
            <a:ext cx="2267953" cy="181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776023" y="4699010"/>
            <a:ext cx="168586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/>
            <a:r>
              <a:rPr kumimoji="0" lang="en-US" altLang="zh-TW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kumimoji="0"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年協助</a:t>
            </a:r>
            <a:r>
              <a:rPr kumimoji="0"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及指導村民照顧</a:t>
            </a:r>
            <a:r>
              <a:rPr lang="zh-TW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牛樟樹苗建化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施肥管理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，現在樹葉已</a:t>
            </a:r>
            <a:r>
              <a:rPr lang="zh-TW" altLang="en-US" sz="1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綠油油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sz="1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0" y="413544"/>
            <a:ext cx="9091088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kumimoji="1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八、</a:t>
            </a:r>
            <a:r>
              <a:rPr kumimoji="1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社區互動</a:t>
            </a:r>
            <a:r>
              <a:rPr kumimoji="1"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 </a:t>
            </a:r>
            <a:r>
              <a:rPr kumimoji="1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以生態綠化專長協助社區環境綠美化</a:t>
            </a:r>
          </a:p>
        </p:txBody>
      </p:sp>
      <p:cxnSp>
        <p:nvCxnSpPr>
          <p:cNvPr id="3" name="直線接點 2"/>
          <p:cNvCxnSpPr/>
          <p:nvPr/>
        </p:nvCxnSpPr>
        <p:spPr bwMode="auto">
          <a:xfrm>
            <a:off x="5796136" y="1141445"/>
            <a:ext cx="0" cy="5223290"/>
          </a:xfrm>
          <a:prstGeom prst="line">
            <a:avLst/>
          </a:prstGeom>
          <a:noFill/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CC"/>
                </a:solidFill>
              </a14:hiddenFill>
            </a:ext>
          </a:extLst>
        </p:spPr>
      </p:cxnSp>
      <p:cxnSp>
        <p:nvCxnSpPr>
          <p:cNvPr id="14" name="直線接點 13"/>
          <p:cNvCxnSpPr/>
          <p:nvPr/>
        </p:nvCxnSpPr>
        <p:spPr bwMode="auto">
          <a:xfrm>
            <a:off x="683568" y="4437114"/>
            <a:ext cx="5112568" cy="0"/>
          </a:xfrm>
          <a:prstGeom prst="line">
            <a:avLst/>
          </a:prstGeom>
          <a:noFill/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CC"/>
                </a:solidFill>
              </a14:hiddenFill>
            </a:ext>
          </a:extLst>
        </p:spPr>
      </p:cxnSp>
      <p:sp>
        <p:nvSpPr>
          <p:cNvPr id="13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3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163442" y="116632"/>
            <a:ext cx="8801160" cy="4231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eaLnBrk="1" latinLnBrk="0" hangingPunct="1">
              <a:spcBef>
                <a:spcPct val="0"/>
              </a:spcBef>
              <a:buNone/>
              <a:defRPr kumimoji="1" sz="28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八、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供應山水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以工程專長協助社區需求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081" y="606364"/>
            <a:ext cx="2803408" cy="2102556"/>
          </a:xfrm>
          <a:prstGeom prst="rect">
            <a:avLst/>
          </a:prstGeom>
        </p:spPr>
      </p:pic>
      <p:pic>
        <p:nvPicPr>
          <p:cNvPr id="17" name="Picture 10" descr="IMG_4639 (Small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" y="601076"/>
            <a:ext cx="2806040" cy="210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59" y="566223"/>
            <a:ext cx="2856285" cy="2142697"/>
          </a:xfrm>
          <a:prstGeom prst="rect">
            <a:avLst/>
          </a:prstGeom>
        </p:spPr>
      </p:pic>
      <p:sp>
        <p:nvSpPr>
          <p:cNvPr id="18" name="文字方塊 22"/>
          <p:cNvSpPr txBox="1">
            <a:spLocks noChangeArrowheads="1"/>
          </p:cNvSpPr>
          <p:nvPr/>
        </p:nvSpPr>
        <p:spPr bwMode="auto">
          <a:xfrm>
            <a:off x="6660232" y="2351620"/>
            <a:ext cx="1824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服務田園缺水</a:t>
            </a:r>
            <a:endParaRPr lang="zh-TW" altLang="en-US" sz="18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63442" y="3185257"/>
            <a:ext cx="5492322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 eaLnBrk="1" hangingPunct="1">
              <a:buFontTx/>
              <a:buAutoNum type="arabicPeriod"/>
            </a:pP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年迄今花費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315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萬元，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年花費約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76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萬元，提供社區山泉水管線設置與維護作業。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buFontTx/>
              <a:buAutoNum type="arabicPeriod"/>
            </a:pP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年起至今，設置山泉水管路與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噸水櫃，管路配抵村民住宅區，提供定時供水控制、水位監測及錄影監視等維護措施，共計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5-7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鄰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42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戶住家受惠，持續提供水源管路維護。</a:t>
            </a:r>
          </a:p>
          <a:p>
            <a:pPr algn="just" eaLnBrk="1" hangingPunct="1">
              <a:buFontTx/>
              <a:buAutoNum type="arabicPeriod"/>
            </a:pP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鄰姬望教會地區山水管路已完成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公里，相關工程持續進行中。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buFontTx/>
              <a:buAutoNum type="arabicPeriod"/>
            </a:pP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供應村民部份水源，並協助管線之維護，增加與村民溝通連繫的機會，建立友好關係。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718" y="3185257"/>
            <a:ext cx="2816884" cy="21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326032" y="5305525"/>
            <a:ext cx="2638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zh-TW" altLang="en-US" sz="1800" dirty="0" smtClean="0">
                <a:latin typeface="標楷體" panose="03000509000000000000" pitchFamily="65" charset="-120"/>
              </a:rPr>
              <a:t>每年主動協助</a:t>
            </a:r>
            <a:r>
              <a:rPr lang="zh-TW" altLang="en-US" sz="1800" dirty="0">
                <a:latin typeface="標楷體" panose="03000509000000000000" pitchFamily="65" charset="-120"/>
              </a:rPr>
              <a:t>村內颱風災後環境、道路復原。 </a:t>
            </a: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010696" y="548680"/>
            <a:ext cx="7590894" cy="3762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spcBef>
                <a:spcPct val="0"/>
              </a:spcBef>
            </a:pPr>
            <a:r>
              <a:rPr kumimoji="1"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八、</a:t>
            </a:r>
            <a:r>
              <a:rPr kumimoji="1"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敦親睦鄰</a:t>
            </a:r>
            <a:r>
              <a:rPr kumimoji="1"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-</a:t>
            </a:r>
            <a:r>
              <a:rPr kumimoji="1"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與社區結合，永續發展</a:t>
            </a:r>
          </a:p>
        </p:txBody>
      </p:sp>
      <p:sp>
        <p:nvSpPr>
          <p:cNvPr id="5" name="矩形 4"/>
          <p:cNvSpPr/>
          <p:nvPr/>
        </p:nvSpPr>
        <p:spPr>
          <a:xfrm>
            <a:off x="683568" y="1268762"/>
            <a:ext cx="79217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8763" indent="-1528763" algn="just"/>
            <a:r>
              <a:rPr lang="en-US" altLang="zh-TW" dirty="0" smtClean="0">
                <a:latin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</a:rPr>
              <a:t>協助社區內各教會</a:t>
            </a:r>
            <a:r>
              <a:rPr lang="zh-TW" altLang="en-US" dirty="0">
                <a:latin typeface="標楷體" panose="03000509000000000000" pitchFamily="65" charset="-120"/>
              </a:rPr>
              <a:t>、協會辦理重大節慶</a:t>
            </a:r>
            <a:r>
              <a:rPr lang="zh-TW" altLang="en-US" dirty="0" smtClean="0">
                <a:latin typeface="標楷體" panose="03000509000000000000" pitchFamily="65" charset="-120"/>
              </a:rPr>
              <a:t>活動</a:t>
            </a:r>
            <a:r>
              <a:rPr lang="zh-TW" altLang="en-US" b="0" dirty="0" smtClean="0">
                <a:latin typeface="標楷體" panose="03000509000000000000" pitchFamily="65" charset="-120"/>
              </a:rPr>
              <a:t>：如</a:t>
            </a:r>
            <a:r>
              <a:rPr lang="zh-TW" altLang="en-US" b="0" dirty="0">
                <a:latin typeface="標楷體" panose="03000509000000000000" pitchFamily="65" charset="-120"/>
              </a:rPr>
              <a:t>春節、母親節</a:t>
            </a:r>
            <a:r>
              <a:rPr lang="zh-TW" altLang="en-US" b="0" dirty="0" smtClean="0">
                <a:latin typeface="標楷體" panose="03000509000000000000" pitchFamily="65" charset="-120"/>
              </a:rPr>
              <a:t>、父親節</a:t>
            </a:r>
            <a:r>
              <a:rPr lang="zh-TW" altLang="en-US" b="0" dirty="0">
                <a:latin typeface="標楷體" panose="03000509000000000000" pitchFamily="65" charset="-120"/>
              </a:rPr>
              <a:t>、中秋節、重陽節、聖誕節</a:t>
            </a:r>
            <a:r>
              <a:rPr lang="zh-TW" altLang="en-US" b="0" dirty="0" smtClean="0">
                <a:latin typeface="標楷體" panose="03000509000000000000" pitchFamily="65" charset="-120"/>
              </a:rPr>
              <a:t>等</a:t>
            </a:r>
            <a:endParaRPr lang="en-US" altLang="zh-TW" b="0" dirty="0">
              <a:latin typeface="標楷體" panose="03000509000000000000" pitchFamily="65" charset="-120"/>
            </a:endParaRPr>
          </a:p>
          <a:p>
            <a:pPr marL="1528763" indent="-1528763" algn="just"/>
            <a:r>
              <a:rPr lang="en-US" altLang="zh-TW" dirty="0" smtClean="0">
                <a:latin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</a:rPr>
              <a:t>協助</a:t>
            </a:r>
            <a:r>
              <a:rPr lang="zh-TW" altLang="en-US" dirty="0">
                <a:latin typeface="標楷體" panose="03000509000000000000" pitchFamily="65" charset="-120"/>
              </a:rPr>
              <a:t>部落文化傳承</a:t>
            </a:r>
            <a:r>
              <a:rPr lang="zh-TW" altLang="en-US" dirty="0" smtClean="0">
                <a:latin typeface="標楷體" panose="03000509000000000000" pitchFamily="65" charset="-120"/>
              </a:rPr>
              <a:t>活動</a:t>
            </a:r>
            <a:r>
              <a:rPr lang="zh-TW" altLang="en-US" b="0" dirty="0" smtClean="0">
                <a:latin typeface="標楷體" panose="03000509000000000000" pitchFamily="65" charset="-120"/>
              </a:rPr>
              <a:t>：如</a:t>
            </a:r>
            <a:r>
              <a:rPr lang="zh-TW" altLang="en-US" b="0" dirty="0">
                <a:latin typeface="標楷體" panose="03000509000000000000" pitchFamily="65" charset="-120"/>
              </a:rPr>
              <a:t>豐年祭、</a:t>
            </a:r>
            <a:r>
              <a:rPr lang="en-US" altLang="zh-TW" b="0" dirty="0" err="1">
                <a:latin typeface="標楷體" panose="03000509000000000000" pitchFamily="65" charset="-120"/>
              </a:rPr>
              <a:t>Mgay</a:t>
            </a:r>
            <a:r>
              <a:rPr lang="en-US" altLang="zh-TW" b="0" dirty="0">
                <a:latin typeface="標楷體" panose="03000509000000000000" pitchFamily="65" charset="-120"/>
              </a:rPr>
              <a:t> Bari</a:t>
            </a:r>
            <a:r>
              <a:rPr lang="zh-TW" altLang="en-US" b="0" dirty="0">
                <a:latin typeface="標楷體" panose="03000509000000000000" pitchFamily="65" charset="-120"/>
              </a:rPr>
              <a:t>太魯閣族</a:t>
            </a:r>
            <a:r>
              <a:rPr lang="zh-TW" altLang="en-US" b="0" dirty="0" smtClean="0">
                <a:latin typeface="標楷體" panose="03000509000000000000" pitchFamily="65" charset="-120"/>
              </a:rPr>
              <a:t>文化系列</a:t>
            </a:r>
            <a:r>
              <a:rPr lang="zh-TW" altLang="en-US" b="0" dirty="0">
                <a:latin typeface="標楷體" panose="03000509000000000000" pitchFamily="65" charset="-120"/>
              </a:rPr>
              <a:t>活動、太魯閣族傳統弓箭製作班、賽德克民族論壇暨獵技文化振興邀請賽活動</a:t>
            </a:r>
            <a:r>
              <a:rPr lang="zh-TW" altLang="en-US" b="0" dirty="0" smtClean="0">
                <a:latin typeface="標楷體" panose="03000509000000000000" pitchFamily="65" charset="-120"/>
              </a:rPr>
              <a:t>等，</a:t>
            </a:r>
            <a:r>
              <a:rPr lang="en-US" altLang="zh-TW" b="0" dirty="0" smtClean="0">
                <a:latin typeface="標楷體" panose="03000509000000000000" pitchFamily="65" charset="-120"/>
              </a:rPr>
              <a:t>106</a:t>
            </a:r>
            <a:r>
              <a:rPr lang="zh-TW" altLang="en-US" b="0" dirty="0" smtClean="0">
                <a:latin typeface="標楷體" panose="03000509000000000000" pitchFamily="65" charset="-120"/>
              </a:rPr>
              <a:t>年約</a:t>
            </a:r>
            <a:r>
              <a:rPr lang="en-US" altLang="zh-TW" b="0" dirty="0" smtClean="0">
                <a:latin typeface="標楷體" panose="03000509000000000000" pitchFamily="65" charset="-120"/>
              </a:rPr>
              <a:t>11</a:t>
            </a:r>
            <a:r>
              <a:rPr lang="zh-TW" altLang="en-US" b="0" dirty="0" smtClean="0">
                <a:latin typeface="標楷體" panose="03000509000000000000" pitchFamily="65" charset="-120"/>
              </a:rPr>
              <a:t>萬元。</a:t>
            </a:r>
            <a:endParaRPr lang="zh-TW" altLang="en-US" b="0" dirty="0">
              <a:latin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5" y="3761752"/>
            <a:ext cx="2829171" cy="2059259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1751" y="5892992"/>
            <a:ext cx="29040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 eaLnBrk="1" hangingPunct="1"/>
            <a:r>
              <a:rPr kumimoji="0"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贈送白米給廠周邊教會教友，一同歡度聖誕節。</a:t>
            </a:r>
            <a:endParaRPr kumimoji="0"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987825" y="5892992"/>
            <a:ext cx="28291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 eaLnBrk="1" hangingPunct="1"/>
            <a:r>
              <a:rPr kumimoji="0"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參與並贊助部落豐年祭文化傳承活動。</a:t>
            </a:r>
            <a:endParaRPr kumimoji="0"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3761752"/>
            <a:ext cx="2829172" cy="205526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3764236"/>
            <a:ext cx="3275856" cy="2056775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091487" y="5893536"/>
            <a:ext cx="28291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協助及贊助富世村校聯合運動會</a:t>
            </a:r>
          </a:p>
        </p:txBody>
      </p:sp>
      <p:sp>
        <p:nvSpPr>
          <p:cNvPr id="14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0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1052738"/>
            <a:ext cx="7921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8763" indent="-1528763" algn="just"/>
            <a:r>
              <a:rPr lang="en-US" altLang="zh-TW" dirty="0" smtClean="0">
                <a:latin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</a:rPr>
              <a:t>協助</a:t>
            </a:r>
            <a:r>
              <a:rPr lang="zh-TW" altLang="en-US" dirty="0">
                <a:latin typeface="標楷體" panose="03000509000000000000" pitchFamily="65" charset="-120"/>
              </a:rPr>
              <a:t>學校辦理</a:t>
            </a:r>
            <a:r>
              <a:rPr lang="zh-TW" altLang="en-US" dirty="0" smtClean="0">
                <a:latin typeface="標楷體" panose="03000509000000000000" pitchFamily="65" charset="-120"/>
              </a:rPr>
              <a:t>活動</a:t>
            </a:r>
            <a:r>
              <a:rPr lang="zh-TW" altLang="en-US" b="0" dirty="0" smtClean="0">
                <a:latin typeface="標楷體" panose="03000509000000000000" pitchFamily="65" charset="-120"/>
              </a:rPr>
              <a:t>：如</a:t>
            </a:r>
            <a:r>
              <a:rPr lang="zh-TW" altLang="en-US" b="0" dirty="0">
                <a:latin typeface="標楷體" panose="03000509000000000000" pitchFamily="65" charset="-120"/>
              </a:rPr>
              <a:t>青少年暑期活動、運動會、畢業典禮</a:t>
            </a:r>
            <a:r>
              <a:rPr lang="zh-TW" altLang="en-US" b="0" dirty="0" smtClean="0">
                <a:latin typeface="標楷體" panose="03000509000000000000" pitchFamily="65" charset="-120"/>
              </a:rPr>
              <a:t>等，</a:t>
            </a:r>
            <a:r>
              <a:rPr lang="en-US" altLang="zh-TW" b="0" dirty="0" smtClean="0">
                <a:latin typeface="標楷體" panose="03000509000000000000" pitchFamily="65" charset="-120"/>
              </a:rPr>
              <a:t>106</a:t>
            </a:r>
            <a:r>
              <a:rPr lang="zh-TW" altLang="en-US" b="0" dirty="0" smtClean="0">
                <a:latin typeface="標楷體" panose="03000509000000000000" pitchFamily="65" charset="-120"/>
              </a:rPr>
              <a:t>年提供約</a:t>
            </a:r>
            <a:r>
              <a:rPr lang="en-US" altLang="zh-TW" b="0" dirty="0" smtClean="0">
                <a:latin typeface="標楷體" panose="03000509000000000000" pitchFamily="65" charset="-120"/>
              </a:rPr>
              <a:t>10</a:t>
            </a:r>
            <a:r>
              <a:rPr lang="zh-TW" altLang="en-US" b="0" dirty="0" smtClean="0">
                <a:latin typeface="標楷體" panose="03000509000000000000" pitchFamily="65" charset="-120"/>
              </a:rPr>
              <a:t>萬元。</a:t>
            </a:r>
            <a:endParaRPr lang="zh-TW" altLang="en-US" b="0" dirty="0">
              <a:latin typeface="標楷體" panose="03000509000000000000" pitchFamily="65" charset="-120"/>
            </a:endParaRPr>
          </a:p>
          <a:p>
            <a:pPr marL="1528763" indent="-1528763" algn="just"/>
            <a:r>
              <a:rPr lang="en-US" altLang="zh-TW" dirty="0" smtClean="0">
                <a:latin typeface="標楷體" panose="03000509000000000000" pitchFamily="65" charset="-120"/>
              </a:rPr>
              <a:t>4.</a:t>
            </a:r>
            <a:r>
              <a:rPr lang="zh-TW" altLang="en-US" dirty="0" smtClean="0">
                <a:latin typeface="標楷體" panose="03000509000000000000" pitchFamily="65" charset="-120"/>
              </a:rPr>
              <a:t>協助</a:t>
            </a:r>
            <a:r>
              <a:rPr lang="zh-TW" altLang="en-US" dirty="0">
                <a:latin typeface="標楷體" panose="03000509000000000000" pitchFamily="65" charset="-120"/>
              </a:rPr>
              <a:t>部落</a:t>
            </a:r>
            <a:r>
              <a:rPr lang="zh-TW" altLang="en-US" dirty="0" smtClean="0">
                <a:latin typeface="標楷體" panose="03000509000000000000" pitchFamily="65" charset="-120"/>
              </a:rPr>
              <a:t>、各協會</a:t>
            </a:r>
            <a:r>
              <a:rPr lang="zh-TW" altLang="en-US" dirty="0">
                <a:latin typeface="標楷體" panose="03000509000000000000" pitchFamily="65" charset="-120"/>
              </a:rPr>
              <a:t>辦理球類競賽</a:t>
            </a:r>
            <a:r>
              <a:rPr lang="zh-TW" altLang="en-US" dirty="0" smtClean="0">
                <a:latin typeface="標楷體" panose="03000509000000000000" pitchFamily="65" charset="-120"/>
              </a:rPr>
              <a:t>活動</a:t>
            </a:r>
            <a:r>
              <a:rPr lang="zh-TW" altLang="en-US" b="0" dirty="0" smtClean="0">
                <a:latin typeface="標楷體" panose="03000509000000000000" pitchFamily="65" charset="-120"/>
              </a:rPr>
              <a:t>：如</a:t>
            </a:r>
            <a:r>
              <a:rPr lang="zh-TW" altLang="en-US" b="0" dirty="0">
                <a:latin typeface="標楷體" panose="03000509000000000000" pitchFamily="65" charset="-120"/>
              </a:rPr>
              <a:t>籃球賽、棒壘賽、槌球賽、自行車賽</a:t>
            </a:r>
            <a:r>
              <a:rPr lang="zh-TW" altLang="en-US" b="0" dirty="0" smtClean="0">
                <a:latin typeface="標楷體" panose="03000509000000000000" pitchFamily="65" charset="-120"/>
              </a:rPr>
              <a:t>等；</a:t>
            </a:r>
            <a:r>
              <a:rPr lang="en-US" altLang="zh-TW" b="0" dirty="0" smtClean="0">
                <a:latin typeface="標楷體" panose="03000509000000000000" pitchFamily="65" charset="-120"/>
              </a:rPr>
              <a:t>106</a:t>
            </a:r>
            <a:r>
              <a:rPr lang="zh-TW" altLang="en-US" b="0" dirty="0" smtClean="0">
                <a:latin typeface="標楷體" panose="03000509000000000000" pitchFamily="65" charset="-120"/>
              </a:rPr>
              <a:t>年提供約</a:t>
            </a:r>
            <a:r>
              <a:rPr lang="en-US" altLang="zh-TW" b="0" dirty="0" smtClean="0">
                <a:latin typeface="標楷體" panose="03000509000000000000" pitchFamily="65" charset="-120"/>
              </a:rPr>
              <a:t>9</a:t>
            </a:r>
            <a:r>
              <a:rPr lang="zh-TW" altLang="en-US" b="0" dirty="0" smtClean="0">
                <a:latin typeface="標楷體" panose="03000509000000000000" pitchFamily="65" charset="-120"/>
              </a:rPr>
              <a:t>萬元，協助社區購買球具及辦理活動。</a:t>
            </a:r>
            <a:endParaRPr lang="zh-TW" altLang="en-US" b="0" dirty="0">
              <a:latin typeface="標楷體" panose="03000509000000000000" pitchFamily="65" charset="-120"/>
            </a:endParaRPr>
          </a:p>
          <a:p>
            <a:pPr marL="1528763" indent="-1528763" algn="just"/>
            <a:r>
              <a:rPr lang="en-US" altLang="zh-TW" dirty="0" smtClean="0">
                <a:latin typeface="標楷體" panose="03000509000000000000" pitchFamily="65" charset="-120"/>
              </a:rPr>
              <a:t>5.</a:t>
            </a:r>
            <a:r>
              <a:rPr lang="zh-TW" altLang="en-US" dirty="0" smtClean="0">
                <a:latin typeface="標楷體" panose="03000509000000000000" pitchFamily="65" charset="-120"/>
              </a:rPr>
              <a:t>社</a:t>
            </a:r>
            <a:r>
              <a:rPr lang="zh-TW" altLang="en-US" dirty="0">
                <a:latin typeface="標楷體" panose="03000509000000000000" pitchFamily="65" charset="-120"/>
              </a:rPr>
              <a:t>福關懷</a:t>
            </a:r>
            <a:r>
              <a:rPr lang="zh-TW" altLang="en-US" b="0" dirty="0">
                <a:latin typeface="標楷體" panose="03000509000000000000" pitchFamily="65" charset="-120"/>
              </a:rPr>
              <a:t>：時時關懷部落急需要幫助的孩童、獨居老人及受災戶</a:t>
            </a:r>
            <a:r>
              <a:rPr lang="zh-TW" altLang="en-US" b="0" dirty="0" smtClean="0">
                <a:latin typeface="標楷體" panose="03000509000000000000" pitchFamily="65" charset="-120"/>
              </a:rPr>
              <a:t>，發放急難救助金，捐贈尿布等物資，給予</a:t>
            </a:r>
            <a:r>
              <a:rPr lang="zh-TW" altLang="en-US" b="0" dirty="0">
                <a:latin typeface="標楷體" panose="03000509000000000000" pitchFamily="65" charset="-120"/>
              </a:rPr>
              <a:t>第一時間的溫暖</a:t>
            </a:r>
            <a:r>
              <a:rPr lang="zh-TW" altLang="en-US" b="0" dirty="0" smtClean="0">
                <a:latin typeface="標楷體" panose="03000509000000000000" pitchFamily="65" charset="-120"/>
              </a:rPr>
              <a:t>感受，</a:t>
            </a:r>
            <a:r>
              <a:rPr lang="en-US" altLang="zh-TW" b="0" dirty="0" smtClean="0">
                <a:latin typeface="標楷體" panose="03000509000000000000" pitchFamily="65" charset="-120"/>
              </a:rPr>
              <a:t>106</a:t>
            </a:r>
            <a:r>
              <a:rPr lang="zh-TW" altLang="en-US" b="0" dirty="0" smtClean="0">
                <a:latin typeface="標楷體" panose="03000509000000000000" pitchFamily="65" charset="-120"/>
              </a:rPr>
              <a:t>年約</a:t>
            </a:r>
            <a:r>
              <a:rPr lang="en-US" altLang="zh-TW" b="0" dirty="0" smtClean="0">
                <a:latin typeface="標楷體" panose="03000509000000000000" pitchFamily="65" charset="-120"/>
              </a:rPr>
              <a:t>9</a:t>
            </a:r>
            <a:r>
              <a:rPr lang="zh-TW" altLang="en-US" b="0" dirty="0" smtClean="0">
                <a:latin typeface="標楷體" panose="03000509000000000000" pitchFamily="65" charset="-120"/>
              </a:rPr>
              <a:t>萬元。</a:t>
            </a:r>
            <a:endParaRPr lang="zh-TW" altLang="en-US" b="0" dirty="0">
              <a:latin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437112"/>
            <a:ext cx="3028951" cy="1769269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98159" y="6259257"/>
            <a:ext cx="32336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 eaLnBrk="1" hangingPunct="1"/>
            <a:r>
              <a:rPr kumimoji="0" lang="zh-TW" altLang="en-US" sz="1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協助部落學童辦理青少年暑期活動</a:t>
            </a:r>
            <a:endParaRPr kumimoji="0" lang="zh-TW" altLang="en-US" sz="1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572" y="4422553"/>
            <a:ext cx="2378436" cy="1783828"/>
          </a:xfrm>
          <a:prstGeom prst="rect">
            <a:avLst/>
          </a:prstGeom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462855" y="6259257"/>
            <a:ext cx="24482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 eaLnBrk="1" hangingPunct="1"/>
            <a:r>
              <a:rPr kumimoji="0"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關懷部落急需要幫助</a:t>
            </a:r>
            <a:r>
              <a:rPr kumimoji="0" lang="zh-TW" altLang="en-US" sz="1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的耆老</a:t>
            </a:r>
            <a:endParaRPr kumimoji="0" lang="zh-TW" altLang="en-US" sz="1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541" y="4432299"/>
            <a:ext cx="3160314" cy="1778603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431822" y="6259257"/>
            <a:ext cx="24482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 eaLnBrk="1" hangingPunct="1"/>
            <a:r>
              <a:rPr kumimoji="0"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協助部落辦理壘球競賽活動</a:t>
            </a:r>
          </a:p>
        </p:txBody>
      </p:sp>
      <p:sp>
        <p:nvSpPr>
          <p:cNvPr id="9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6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98001" y="188640"/>
            <a:ext cx="7277100" cy="782637"/>
          </a:xfrm>
        </p:spPr>
        <p:txBody>
          <a:bodyPr/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八、溝通：定期邀集居民礦場現勘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4631" y="1268760"/>
            <a:ext cx="3851920" cy="28889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4" y="3429000"/>
            <a:ext cx="4067944" cy="305095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508050" y="1293234"/>
            <a:ext cx="4067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800" dirty="0" smtClean="0"/>
              <a:t>每季邀集鄰近村民礦場現勘，報告水土保持、植生綠化、礦區環境維護、礦場安全措施等，透過實地參訪瞭解及提問以消除疑慮</a:t>
            </a:r>
            <a:r>
              <a:rPr lang="zh-TW" altLang="zh-TW" sz="1800" dirty="0"/>
              <a:t>近期村民現勘日期：</a:t>
            </a:r>
            <a:r>
              <a:rPr lang="en-US" altLang="zh-TW" sz="1800" dirty="0"/>
              <a:t>2015 / 2 / 2</a:t>
            </a:r>
            <a:r>
              <a:rPr lang="zh-TW" altLang="zh-TW" sz="1800" dirty="0"/>
              <a:t>、</a:t>
            </a:r>
            <a:r>
              <a:rPr lang="en-US" altLang="zh-TW" sz="1800" dirty="0"/>
              <a:t>2016 / 4 / 6</a:t>
            </a:r>
            <a:r>
              <a:rPr lang="zh-TW" altLang="zh-TW" sz="1800" dirty="0"/>
              <a:t>、</a:t>
            </a:r>
            <a:r>
              <a:rPr lang="en-US" altLang="zh-TW" sz="1800" dirty="0"/>
              <a:t>2016 / 6 / 21</a:t>
            </a:r>
            <a:r>
              <a:rPr lang="zh-TW" altLang="zh-TW" sz="1800" dirty="0"/>
              <a:t>、</a:t>
            </a:r>
            <a:r>
              <a:rPr lang="en-US" altLang="zh-TW" sz="1800" dirty="0"/>
              <a:t>2016 / 10 / 24</a:t>
            </a:r>
            <a:r>
              <a:rPr lang="zh-TW" altLang="en-US" sz="1800" dirty="0"/>
              <a:t>、</a:t>
            </a:r>
            <a:r>
              <a:rPr lang="en-US" altLang="zh-TW" sz="1800" dirty="0" smtClean="0"/>
              <a:t>2017/6/15</a:t>
            </a:r>
            <a:r>
              <a:rPr lang="zh-TW" altLang="en-US" sz="1800" dirty="0" smtClean="0"/>
              <a:t>、</a:t>
            </a:r>
            <a:r>
              <a:rPr lang="en-US" altLang="zh-TW" sz="1800" dirty="0" smtClean="0"/>
              <a:t>2017/9/14</a:t>
            </a:r>
            <a:r>
              <a:rPr lang="zh-TW" altLang="en-US" sz="1800" dirty="0" smtClean="0"/>
              <a:t>、</a:t>
            </a:r>
            <a:r>
              <a:rPr lang="en-US" altLang="zh-TW" sz="1800" dirty="0" smtClean="0"/>
              <a:t>2018/4/13</a:t>
            </a:r>
            <a:r>
              <a:rPr lang="zh-TW" altLang="en-US" sz="1800" dirty="0" smtClean="0"/>
              <a:t>、</a:t>
            </a:r>
            <a:r>
              <a:rPr lang="en-US" altLang="zh-TW" sz="1800" dirty="0" smtClean="0"/>
              <a:t>2018/07/11</a:t>
            </a:r>
            <a:r>
              <a:rPr lang="zh-TW" altLang="en-US" sz="1800" dirty="0" smtClean="0"/>
              <a:t>）。</a:t>
            </a: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84630" y="4437112"/>
            <a:ext cx="38626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800" dirty="0" smtClean="0"/>
              <a:t>定期參加村、鄰長及部落事務組長會議，報告礦場安全相關事務、防災作為及社區公益事蹟，並將村民關心事項辦理情形做回覆與追蹤（</a:t>
            </a:r>
            <a:r>
              <a:rPr lang="zh-TW" altLang="zh-TW" sz="1800" dirty="0" smtClean="0"/>
              <a:t>近期</a:t>
            </a:r>
            <a:r>
              <a:rPr lang="zh-TW" altLang="zh-TW" sz="1800" dirty="0"/>
              <a:t>參與村鄰長會議日期</a:t>
            </a:r>
            <a:r>
              <a:rPr lang="zh-TW" altLang="zh-TW" sz="1800" dirty="0" smtClean="0"/>
              <a:t>：</a:t>
            </a:r>
            <a:r>
              <a:rPr lang="en-US" altLang="zh-TW" sz="1800" dirty="0"/>
              <a:t> 2016/4/11</a:t>
            </a:r>
            <a:r>
              <a:rPr lang="zh-TW" altLang="zh-TW" sz="1800" dirty="0"/>
              <a:t>、</a:t>
            </a:r>
            <a:r>
              <a:rPr lang="en-US" altLang="zh-TW" sz="1800" dirty="0"/>
              <a:t>2016/8/26</a:t>
            </a:r>
            <a:r>
              <a:rPr lang="zh-TW" altLang="zh-TW" sz="1800" dirty="0"/>
              <a:t>、</a:t>
            </a:r>
            <a:r>
              <a:rPr lang="en-US" altLang="zh-TW" sz="1800" dirty="0"/>
              <a:t>2016/12/15</a:t>
            </a:r>
            <a:r>
              <a:rPr lang="zh-TW" altLang="zh-TW" sz="1800" dirty="0"/>
              <a:t>、</a:t>
            </a:r>
            <a:r>
              <a:rPr lang="en-US" altLang="zh-TW" sz="1800" dirty="0"/>
              <a:t>2017/3/10</a:t>
            </a:r>
            <a:r>
              <a:rPr lang="zh-TW" altLang="en-US" sz="1800" dirty="0"/>
              <a:t>、</a:t>
            </a:r>
            <a:r>
              <a:rPr lang="en-US" altLang="zh-TW" sz="1800" dirty="0"/>
              <a:t>2017/6/30 </a:t>
            </a:r>
            <a:r>
              <a:rPr lang="zh-TW" altLang="en-US" sz="1800" dirty="0"/>
              <a:t> 、</a:t>
            </a:r>
            <a:r>
              <a:rPr lang="en-US" altLang="zh-TW" sz="1800" dirty="0"/>
              <a:t>2017/9/28</a:t>
            </a:r>
            <a:r>
              <a:rPr lang="zh-TW" altLang="en-US" sz="1800" dirty="0"/>
              <a:t>、</a:t>
            </a:r>
            <a:r>
              <a:rPr lang="en-US" altLang="zh-TW" sz="1800" dirty="0"/>
              <a:t>2017/12/19 </a:t>
            </a:r>
            <a:r>
              <a:rPr lang="zh-TW" altLang="en-US" sz="1800" dirty="0" smtClean="0"/>
              <a:t>）</a:t>
            </a:r>
            <a:endParaRPr lang="zh-TW" altLang="en-US" sz="1800" dirty="0"/>
          </a:p>
        </p:txBody>
      </p:sp>
      <p:sp>
        <p:nvSpPr>
          <p:cNvPr id="9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476" y="36004"/>
            <a:ext cx="4399136" cy="3133936"/>
          </a:xfrm>
        </p:spPr>
        <p:txBody>
          <a:bodyPr>
            <a:noAutofit/>
          </a:bodyPr>
          <a:lstStyle/>
          <a:p>
            <a:pPr algn="l"/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八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社區溝通、建立信任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0206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地震後村民擔心有落石問題，早上立即安排村民到礦場會勘，確認礦場並無任何落石崩坍情形。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8" y="3565839"/>
            <a:ext cx="4395316" cy="326318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6004"/>
            <a:ext cx="4427984" cy="33209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612" y="3429000"/>
            <a:ext cx="4444380" cy="3333285"/>
          </a:xfrm>
          <a:prstGeom prst="rect">
            <a:avLst/>
          </a:prstGeom>
        </p:spPr>
      </p:pic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265" y="620688"/>
            <a:ext cx="4336885" cy="2748880"/>
          </a:xfrm>
        </p:spPr>
        <p:txBody>
          <a:bodyPr>
            <a:noAutofit/>
          </a:bodyPr>
          <a:lstStyle/>
          <a:p>
            <a:pPr algn="l"/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八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社區溝通、建立信任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0206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地震後富世村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鄰村民關心後方天然山壁（非礦場開採區）有落石，亞泥派員踏勘訪查，陡壁下方天然溪溝有少數滾石外，無任何崩坍落石情形。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174" y="188640"/>
            <a:ext cx="4608512" cy="34563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3861048"/>
            <a:ext cx="4051243" cy="25202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784" y="3861048"/>
            <a:ext cx="4480498" cy="2520280"/>
          </a:xfrm>
          <a:prstGeom prst="rect">
            <a:avLst/>
          </a:prstGeom>
        </p:spPr>
      </p:pic>
      <p:sp>
        <p:nvSpPr>
          <p:cNvPr id="7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980728"/>
            <a:ext cx="4120851" cy="38884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196752"/>
          </a:xfrm>
        </p:spPr>
        <p:txBody>
          <a:bodyPr>
            <a:noAutofit/>
          </a:bodyPr>
          <a:lstStyle/>
          <a:p>
            <a:pPr algn="l"/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即時關懷、提供協助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2/7-2/8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地震後訪察民宅，發現民宅部份房屋有龜裂情形，安排檢修，另協助村民查修水管、及水源管線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745683"/>
            <a:ext cx="4120851" cy="196609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436096" y="6165304"/>
            <a:ext cx="368326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管線巡查檢修後正常，災後優先處理村民供水問題</a:t>
            </a:r>
            <a:endParaRPr lang="zh-TW" altLang="en-US" sz="18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389537"/>
            <a:ext cx="2371799" cy="19322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22205"/>
            <a:ext cx="2483768" cy="189958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12776"/>
            <a:ext cx="2483768" cy="195790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503" y="1513558"/>
            <a:ext cx="2354064" cy="182753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95536" y="5321785"/>
            <a:ext cx="368326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視察民宅地震災後情形，主動提出協助，已安排檢修</a:t>
            </a:r>
            <a:endParaRPr lang="zh-TW" altLang="en-US" sz="1800" dirty="0"/>
          </a:p>
        </p:txBody>
      </p:sp>
      <p:sp>
        <p:nvSpPr>
          <p:cNvPr id="15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5155"/>
            <a:ext cx="8712968" cy="600056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八、溝通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/>
                <a:ea typeface="標楷體"/>
              </a:rPr>
              <a:t>：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深入富世村各鄰辦理「礦場安全」說明會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05446" y="692696"/>
            <a:ext cx="7567273" cy="900026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7/25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起持續在各鄰辦理礦場安全說明會，面對面溝通、蒐集村民意見及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回覆，累計參加人數約</a:t>
            </a:r>
            <a:r>
              <a:rPr lang="en-US" altLang="zh-TW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494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已辦理日期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:7/25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 、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7/27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8/3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8/9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8/12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8/20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 、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9/3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10/29)</a:t>
            </a:r>
            <a:endParaRPr lang="zh-TW" alt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764" y="1647314"/>
            <a:ext cx="3197923" cy="239844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592722"/>
            <a:ext cx="3255796" cy="24418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61487" y="4113375"/>
            <a:ext cx="3600000" cy="27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244" y="4113374"/>
            <a:ext cx="4129252" cy="2577440"/>
          </a:xfrm>
          <a:prstGeom prst="rect">
            <a:avLst/>
          </a:prstGeom>
        </p:spPr>
      </p:pic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8730726" y="6453336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6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60"/>
          <p:cNvPicPr>
            <a:picLocks noChangeAspect="1"/>
          </p:cNvPicPr>
          <p:nvPr/>
        </p:nvPicPr>
        <p:blipFill rotWithShape="1">
          <a:blip r:embed="rId3"/>
          <a:srcRect l="7762" t="52400" r="6439" b="13745"/>
          <a:stretch/>
        </p:blipFill>
        <p:spPr>
          <a:xfrm>
            <a:off x="682540" y="708202"/>
            <a:ext cx="7899400" cy="360430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5" y="606384"/>
            <a:ext cx="2560600" cy="1920883"/>
          </a:xfrm>
          <a:prstGeom prst="rect">
            <a:avLst/>
          </a:prstGeom>
        </p:spPr>
      </p:pic>
      <p:pic>
        <p:nvPicPr>
          <p:cNvPr id="31" name="Picture 4" descr="C:\Users\user\Desktop\專案-亞泥礦場106~107\各單位提供辦理情形資料\鄉公所\1016\IMG_7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1452" y="699222"/>
            <a:ext cx="2509143" cy="1881857"/>
          </a:xfrm>
          <a:prstGeom prst="rect">
            <a:avLst/>
          </a:prstGeom>
          <a:noFill/>
        </p:spPr>
      </p:pic>
      <p:sp>
        <p:nvSpPr>
          <p:cNvPr id="71" name="標題 1"/>
          <p:cNvSpPr txBox="1">
            <a:spLocks/>
          </p:cNvSpPr>
          <p:nvPr/>
        </p:nvSpPr>
        <p:spPr>
          <a:xfrm>
            <a:off x="285750" y="110716"/>
            <a:ext cx="7899400" cy="5210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微軟正黑體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  <a:cs typeface="微軟正黑體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微軟正黑體" pitchFamily="34" charset="-120"/>
              </a:defRPr>
            </a:lvl9pPr>
          </a:lstStyle>
          <a:p>
            <a:pPr>
              <a:defRPr/>
            </a:pPr>
            <a:r>
              <a:rPr lang="zh-TW" altLang="en-US" sz="3200" kern="0" dirty="0" smtClean="0">
                <a:solidFill>
                  <a:srgbClr val="FF0000"/>
                </a:solidFill>
              </a:rPr>
              <a:t>一</a:t>
            </a:r>
            <a:r>
              <a:rPr lang="en-US" altLang="zh-TW" sz="3200" kern="0" dirty="0" smtClean="0">
                <a:solidFill>
                  <a:srgbClr val="FF0000"/>
                </a:solidFill>
              </a:rPr>
              <a:t>.</a:t>
            </a:r>
            <a:r>
              <a:rPr lang="zh-TW" altLang="en-US" sz="3200" dirty="0">
                <a:solidFill>
                  <a:srgbClr val="333399"/>
                </a:solidFill>
              </a:rPr>
              <a:t>礦場及其聯外排水改善工程及執行情形</a:t>
            </a:r>
            <a:endParaRPr lang="zh-TW" altLang="en-US" sz="4000" kern="0" dirty="0">
              <a:solidFill>
                <a:srgbClr val="663300"/>
              </a:solidFill>
            </a:endParaRPr>
          </a:p>
        </p:txBody>
      </p:sp>
      <p:graphicFrame>
        <p:nvGraphicFramePr>
          <p:cNvPr id="68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75995"/>
              </p:ext>
            </p:extLst>
          </p:nvPr>
        </p:nvGraphicFramePr>
        <p:xfrm>
          <a:off x="307020" y="4661911"/>
          <a:ext cx="879634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3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70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09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451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11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課題</a:t>
                      </a:r>
                      <a:endParaRPr lang="zh-TW" altLang="en-US" sz="1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>
                          <a:latin typeface="微軟正黑體" pitchFamily="34" charset="-120"/>
                          <a:ea typeface="微軟正黑體" pitchFamily="34" charset="-120"/>
                        </a:rPr>
                        <a:t>工程名稱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執行情形</a:t>
                      </a:r>
                      <a:endParaRPr lang="zh-TW" altLang="en-US" sz="1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內容與工程效益</a:t>
                      </a:r>
                      <a:endParaRPr lang="zh-TW" altLang="en-US" sz="1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礦場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#1</a:t>
                      </a: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轉運站地表水沿礦場道路四處溢流，水曾經快漫過去村莊？</a:t>
                      </a:r>
                      <a:endParaRPr lang="zh-TW" altLang="en-US" sz="1100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A2.1</a:t>
                      </a: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站旁道路水溝清淤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&amp;</a:t>
                      </a: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攻擊岸加高工程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已完成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增加水溝通洪能力、減少排水溢流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</a:tr>
              <a:tr h="20218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endParaRPr lang="zh-TW" altLang="en-US" sz="1100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en-US" altLang="zh-TW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A3.</a:t>
                      </a:r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中富世與礦場間增設截水溝工程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報縣府已核備，</a:t>
                      </a:r>
                      <a:r>
                        <a:rPr lang="en-US" altLang="zh-TW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12</a:t>
                      </a:r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日開工施</a:t>
                      </a:r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作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礦場增設截水，減少下游社區集排水面積，增加區域排水安全。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</a:tr>
              <a:tr h="1965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en-US" sz="110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鄰胡姓住家旁道路工程進度？</a:t>
                      </a:r>
                      <a:r>
                        <a:rPr lang="en-US" altLang="zh-TW" sz="110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!</a:t>
                      </a:r>
                      <a:endParaRPr lang="zh-TW" altLang="en-US" sz="1100" kern="1200" dirty="0" smtClean="0">
                        <a:solidFill>
                          <a:schemeClr val="dk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i="0" u="none" strike="noStrike" kern="120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B1.</a:t>
                      </a:r>
                      <a:r>
                        <a:rPr lang="zh-TW" altLang="en-US" sz="1100" smtClean="0">
                          <a:latin typeface="微軟正黑體" pitchFamily="34" charset="-120"/>
                          <a:ea typeface="微軟正黑體" pitchFamily="34" charset="-120"/>
                        </a:rPr>
                        <a:t>富世村</a:t>
                      </a:r>
                      <a:r>
                        <a:rPr lang="en-US" altLang="zh-TW" sz="1100" smtClean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100" smtClean="0">
                          <a:latin typeface="微軟正黑體" pitchFamily="34" charset="-120"/>
                          <a:ea typeface="微軟正黑體" pitchFamily="34" charset="-120"/>
                        </a:rPr>
                        <a:t>鄰道路護欄及民樂社區排水溝及公共設施改善工程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已完成</a:t>
                      </a:r>
                      <a:endParaRPr lang="zh-TW" altLang="en-US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改善路面道路及水溝，增加區域排水安全。</a:t>
                      </a:r>
                      <a:endParaRPr lang="en-US" altLang="zh-TW" sz="1100" b="0" i="0" u="none" strike="noStrike" kern="1200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5" name="圓角矩形圖說文字 41">
            <a:extLst>
              <a:ext uri="{FF2B5EF4-FFF2-40B4-BE49-F238E27FC236}">
                <a16:creationId xmlns="" xmlns:a16="http://schemas.microsoft.com/office/drawing/2014/main" id="{5005B769-BD5D-4BE5-9C14-AE4717CB4CC4}"/>
              </a:ext>
            </a:extLst>
          </p:cNvPr>
          <p:cNvSpPr/>
          <p:nvPr/>
        </p:nvSpPr>
        <p:spPr bwMode="auto">
          <a:xfrm>
            <a:off x="4171587" y="1182672"/>
            <a:ext cx="921305" cy="382235"/>
          </a:xfrm>
          <a:prstGeom prst="wedgeRoundRectCallout">
            <a:avLst>
              <a:gd name="adj1" fmla="val -15356"/>
              <a:gd name="adj2" fmla="val 48435"/>
              <a:gd name="adj3" fmla="val 16667"/>
            </a:avLst>
          </a:prstGeom>
          <a:solidFill>
            <a:srgbClr val="DFCA4F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kern="0" dirty="0" smtClean="0">
                <a:solidFill>
                  <a:srgbClr val="000000"/>
                </a:solidFill>
                <a:latin typeface="微軟正黑體"/>
                <a:ea typeface="微軟正黑體"/>
              </a:rPr>
              <a:t>A1</a:t>
            </a:r>
            <a:r>
              <a:rPr lang="en-US" altLang="zh-TW" sz="1200" kern="0" dirty="0">
                <a:solidFill>
                  <a:srgbClr val="000000"/>
                </a:solidFill>
                <a:latin typeface="微軟正黑體"/>
                <a:ea typeface="微軟正黑體"/>
              </a:rPr>
              <a:t>.</a:t>
            </a:r>
            <a:r>
              <a:rPr lang="zh-TW" altLang="en-US" sz="1200" kern="0" dirty="0">
                <a:solidFill>
                  <a:srgbClr val="000000"/>
                </a:solidFill>
                <a:latin typeface="微軟正黑體"/>
                <a:ea typeface="微軟正黑體"/>
              </a:rPr>
              <a:t>礦區水保設施清淤</a:t>
            </a:r>
            <a:endParaRPr lang="zh-TW" altLang="en-US" sz="1200" kern="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2" name="文字方塊 81"/>
          <p:cNvSpPr txBox="1"/>
          <p:nvPr/>
        </p:nvSpPr>
        <p:spPr>
          <a:xfrm>
            <a:off x="3603939" y="3756520"/>
            <a:ext cx="258349" cy="19793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10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105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105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手繪多邊形 82"/>
          <p:cNvSpPr>
            <a:spLocks noChangeAspect="1"/>
          </p:cNvSpPr>
          <p:nvPr/>
        </p:nvSpPr>
        <p:spPr bwMode="auto">
          <a:xfrm>
            <a:off x="3344227" y="3455670"/>
            <a:ext cx="2225552" cy="427631"/>
          </a:xfrm>
          <a:custGeom>
            <a:avLst/>
            <a:gdLst>
              <a:gd name="connsiteX0" fmla="*/ 4635065 w 4635065"/>
              <a:gd name="connsiteY0" fmla="*/ 0 h 628914"/>
              <a:gd name="connsiteX1" fmla="*/ 4177865 w 4635065"/>
              <a:gd name="connsiteY1" fmla="*/ 121444 h 628914"/>
              <a:gd name="connsiteX2" fmla="*/ 3792103 w 4635065"/>
              <a:gd name="connsiteY2" fmla="*/ 428625 h 628914"/>
              <a:gd name="connsiteX3" fmla="*/ 3442059 w 4635065"/>
              <a:gd name="connsiteY3" fmla="*/ 514350 h 628914"/>
              <a:gd name="connsiteX4" fmla="*/ 2870559 w 4635065"/>
              <a:gd name="connsiteY4" fmla="*/ 621506 h 628914"/>
              <a:gd name="connsiteX5" fmla="*/ 2434790 w 4635065"/>
              <a:gd name="connsiteY5" fmla="*/ 607219 h 628914"/>
              <a:gd name="connsiteX6" fmla="*/ 1899009 w 4635065"/>
              <a:gd name="connsiteY6" fmla="*/ 507206 h 628914"/>
              <a:gd name="connsiteX7" fmla="*/ 1341796 w 4635065"/>
              <a:gd name="connsiteY7" fmla="*/ 414338 h 628914"/>
              <a:gd name="connsiteX8" fmla="*/ 956034 w 4635065"/>
              <a:gd name="connsiteY8" fmla="*/ 342900 h 628914"/>
              <a:gd name="connsiteX9" fmla="*/ 756009 w 4635065"/>
              <a:gd name="connsiteY9" fmla="*/ 314325 h 628914"/>
              <a:gd name="connsiteX10" fmla="*/ 563128 w 4635065"/>
              <a:gd name="connsiteY10" fmla="*/ 307181 h 628914"/>
              <a:gd name="connsiteX11" fmla="*/ 377390 w 4635065"/>
              <a:gd name="connsiteY11" fmla="*/ 407194 h 628914"/>
              <a:gd name="connsiteX12" fmla="*/ 134503 w 4635065"/>
              <a:gd name="connsiteY12" fmla="*/ 485775 h 628914"/>
              <a:gd name="connsiteX13" fmla="*/ 5915 w 4635065"/>
              <a:gd name="connsiteY13" fmla="*/ 542925 h 628914"/>
              <a:gd name="connsiteX0" fmla="*/ 5465849 w 5465849"/>
              <a:gd name="connsiteY0" fmla="*/ 0 h 1050241"/>
              <a:gd name="connsiteX1" fmla="*/ 5008649 w 5465849"/>
              <a:gd name="connsiteY1" fmla="*/ 121444 h 1050241"/>
              <a:gd name="connsiteX2" fmla="*/ 4622887 w 5465849"/>
              <a:gd name="connsiteY2" fmla="*/ 428625 h 1050241"/>
              <a:gd name="connsiteX3" fmla="*/ 4272843 w 5465849"/>
              <a:gd name="connsiteY3" fmla="*/ 514350 h 1050241"/>
              <a:gd name="connsiteX4" fmla="*/ 3701343 w 5465849"/>
              <a:gd name="connsiteY4" fmla="*/ 621506 h 1050241"/>
              <a:gd name="connsiteX5" fmla="*/ 3265574 w 5465849"/>
              <a:gd name="connsiteY5" fmla="*/ 607219 h 1050241"/>
              <a:gd name="connsiteX6" fmla="*/ 2729793 w 5465849"/>
              <a:gd name="connsiteY6" fmla="*/ 507206 h 1050241"/>
              <a:gd name="connsiteX7" fmla="*/ 2172580 w 5465849"/>
              <a:gd name="connsiteY7" fmla="*/ 414338 h 1050241"/>
              <a:gd name="connsiteX8" fmla="*/ 1786818 w 5465849"/>
              <a:gd name="connsiteY8" fmla="*/ 342900 h 1050241"/>
              <a:gd name="connsiteX9" fmla="*/ 1586793 w 5465849"/>
              <a:gd name="connsiteY9" fmla="*/ 314325 h 1050241"/>
              <a:gd name="connsiteX10" fmla="*/ 1393912 w 5465849"/>
              <a:gd name="connsiteY10" fmla="*/ 307181 h 1050241"/>
              <a:gd name="connsiteX11" fmla="*/ 1208174 w 5465849"/>
              <a:gd name="connsiteY11" fmla="*/ 407194 h 1050241"/>
              <a:gd name="connsiteX12" fmla="*/ 965287 w 5465849"/>
              <a:gd name="connsiteY12" fmla="*/ 485775 h 1050241"/>
              <a:gd name="connsiteX13" fmla="*/ 880 w 5465849"/>
              <a:gd name="connsiteY13" fmla="*/ 1050131 h 1050241"/>
              <a:gd name="connsiteX0" fmla="*/ 5465849 w 5465849"/>
              <a:gd name="connsiteY0" fmla="*/ 0 h 1050241"/>
              <a:gd name="connsiteX1" fmla="*/ 5008649 w 5465849"/>
              <a:gd name="connsiteY1" fmla="*/ 121444 h 1050241"/>
              <a:gd name="connsiteX2" fmla="*/ 4622887 w 5465849"/>
              <a:gd name="connsiteY2" fmla="*/ 428625 h 1050241"/>
              <a:gd name="connsiteX3" fmla="*/ 4272843 w 5465849"/>
              <a:gd name="connsiteY3" fmla="*/ 514350 h 1050241"/>
              <a:gd name="connsiteX4" fmla="*/ 3701343 w 5465849"/>
              <a:gd name="connsiteY4" fmla="*/ 621506 h 1050241"/>
              <a:gd name="connsiteX5" fmla="*/ 3265574 w 5465849"/>
              <a:gd name="connsiteY5" fmla="*/ 607219 h 1050241"/>
              <a:gd name="connsiteX6" fmla="*/ 2729793 w 5465849"/>
              <a:gd name="connsiteY6" fmla="*/ 507206 h 1050241"/>
              <a:gd name="connsiteX7" fmla="*/ 2172580 w 5465849"/>
              <a:gd name="connsiteY7" fmla="*/ 414338 h 1050241"/>
              <a:gd name="connsiteX8" fmla="*/ 1786818 w 5465849"/>
              <a:gd name="connsiteY8" fmla="*/ 342900 h 1050241"/>
              <a:gd name="connsiteX9" fmla="*/ 1586793 w 5465849"/>
              <a:gd name="connsiteY9" fmla="*/ 314325 h 1050241"/>
              <a:gd name="connsiteX10" fmla="*/ 1347127 w 5465849"/>
              <a:gd name="connsiteY10" fmla="*/ 260395 h 1050241"/>
              <a:gd name="connsiteX11" fmla="*/ 1208174 w 5465849"/>
              <a:gd name="connsiteY11" fmla="*/ 407194 h 1050241"/>
              <a:gd name="connsiteX12" fmla="*/ 965287 w 5465849"/>
              <a:gd name="connsiteY12" fmla="*/ 485775 h 1050241"/>
              <a:gd name="connsiteX13" fmla="*/ 880 w 5465849"/>
              <a:gd name="connsiteY13" fmla="*/ 1050131 h 105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65849" h="1050241">
                <a:moveTo>
                  <a:pt x="5465849" y="0"/>
                </a:moveTo>
                <a:cubicBezTo>
                  <a:pt x="5307496" y="25003"/>
                  <a:pt x="5149143" y="50007"/>
                  <a:pt x="5008649" y="121444"/>
                </a:cubicBezTo>
                <a:cubicBezTo>
                  <a:pt x="4868155" y="192882"/>
                  <a:pt x="4745521" y="363141"/>
                  <a:pt x="4622887" y="428625"/>
                </a:cubicBezTo>
                <a:cubicBezTo>
                  <a:pt x="4500253" y="494109"/>
                  <a:pt x="4426434" y="482203"/>
                  <a:pt x="4272843" y="514350"/>
                </a:cubicBezTo>
                <a:cubicBezTo>
                  <a:pt x="4119252" y="546497"/>
                  <a:pt x="3869221" y="606028"/>
                  <a:pt x="3701343" y="621506"/>
                </a:cubicBezTo>
                <a:cubicBezTo>
                  <a:pt x="3533465" y="636984"/>
                  <a:pt x="3427499" y="626269"/>
                  <a:pt x="3265574" y="607219"/>
                </a:cubicBezTo>
                <a:cubicBezTo>
                  <a:pt x="3103649" y="588169"/>
                  <a:pt x="2729793" y="507206"/>
                  <a:pt x="2729793" y="507206"/>
                </a:cubicBezTo>
                <a:lnTo>
                  <a:pt x="2172580" y="414338"/>
                </a:lnTo>
                <a:cubicBezTo>
                  <a:pt x="2015417" y="386954"/>
                  <a:pt x="1884449" y="359569"/>
                  <a:pt x="1786818" y="342900"/>
                </a:cubicBezTo>
                <a:cubicBezTo>
                  <a:pt x="1689187" y="326231"/>
                  <a:pt x="1660075" y="328076"/>
                  <a:pt x="1586793" y="314325"/>
                </a:cubicBezTo>
                <a:cubicBezTo>
                  <a:pt x="1513511" y="300574"/>
                  <a:pt x="1410230" y="244917"/>
                  <a:pt x="1347127" y="260395"/>
                </a:cubicBezTo>
                <a:cubicBezTo>
                  <a:pt x="1284024" y="275873"/>
                  <a:pt x="1271814" y="369631"/>
                  <a:pt x="1208174" y="407194"/>
                </a:cubicBezTo>
                <a:cubicBezTo>
                  <a:pt x="1144534" y="444757"/>
                  <a:pt x="1166503" y="378619"/>
                  <a:pt x="965287" y="485775"/>
                </a:cubicBezTo>
                <a:cubicBezTo>
                  <a:pt x="764071" y="592931"/>
                  <a:pt x="-30076" y="1058465"/>
                  <a:pt x="880" y="1050131"/>
                </a:cubicBezTo>
              </a:path>
            </a:pathLst>
          </a:custGeom>
          <a:noFill/>
          <a:ln w="31750" cap="flat" cmpd="sng" algn="ctr">
            <a:solidFill>
              <a:srgbClr val="FF00FF"/>
            </a:solidFill>
            <a:prstDash val="sysDot"/>
            <a:round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>
              <a:spcBef>
                <a:spcPct val="0"/>
              </a:spcBef>
            </a:pPr>
            <a:endParaRPr lang="zh-TW" altLang="en-US" sz="20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85" name="文字方塊 84"/>
          <p:cNvSpPr txBox="1"/>
          <p:nvPr/>
        </p:nvSpPr>
        <p:spPr>
          <a:xfrm>
            <a:off x="4042412" y="3654422"/>
            <a:ext cx="258349" cy="19793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0" bIns="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105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  <a:endParaRPr lang="zh-TW" altLang="en-US" sz="105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7732004" y="2346490"/>
            <a:ext cx="1377874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 algn="l">
              <a:spcBef>
                <a:spcPct val="0"/>
              </a:spcBef>
            </a:pPr>
            <a:r>
              <a:rPr lang="en-US" altLang="zh-TW" sz="1400" dirty="0">
                <a:solidFill>
                  <a:srgbClr val="FFFF00"/>
                </a:solidFill>
                <a:latin typeface="Tahoma"/>
                <a:ea typeface="微軟正黑體"/>
              </a:rPr>
              <a:t>B</a:t>
            </a:r>
            <a:r>
              <a:rPr lang="en-US" altLang="zh-TW" sz="1400" dirty="0" smtClean="0">
                <a:solidFill>
                  <a:srgbClr val="FFFF00"/>
                </a:solidFill>
                <a:latin typeface="Tahoma"/>
                <a:ea typeface="微軟正黑體"/>
              </a:rPr>
              <a:t>1.</a:t>
            </a:r>
            <a:r>
              <a:rPr lang="zh-TW" altLang="en-US" sz="1400" dirty="0" smtClean="0">
                <a:solidFill>
                  <a:srgbClr val="FFFF00"/>
                </a:solidFill>
                <a:latin typeface="Tahoma"/>
                <a:ea typeface="微軟正黑體"/>
              </a:rPr>
              <a:t>道路改善工程</a:t>
            </a:r>
            <a:endParaRPr lang="zh-TW" altLang="en-US" sz="1400" dirty="0">
              <a:solidFill>
                <a:srgbClr val="FFFF00"/>
              </a:solidFill>
              <a:latin typeface="Tahoma"/>
              <a:ea typeface="微軟正黑體"/>
            </a:endParaRPr>
          </a:p>
        </p:txBody>
      </p:sp>
      <p:sp>
        <p:nvSpPr>
          <p:cNvPr id="33" name="圓角矩形圖說文字 32"/>
          <p:cNvSpPr/>
          <p:nvPr/>
        </p:nvSpPr>
        <p:spPr bwMode="auto">
          <a:xfrm>
            <a:off x="4708209" y="3948684"/>
            <a:ext cx="1416288" cy="210052"/>
          </a:xfrm>
          <a:prstGeom prst="wedgeRoundRectCallout">
            <a:avLst>
              <a:gd name="adj1" fmla="val -62358"/>
              <a:gd name="adj2" fmla="val -184697"/>
              <a:gd name="adj3" fmla="val 16667"/>
            </a:avLst>
          </a:prstGeom>
          <a:solidFill>
            <a:schemeClr val="bg1">
              <a:alpha val="58000"/>
            </a:schemeClr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sz="1200" dirty="0">
                <a:solidFill>
                  <a:srgbClr val="6600CC"/>
                </a:solidFill>
                <a:latin typeface="微軟正黑體"/>
                <a:ea typeface="微軟正黑體"/>
              </a:rPr>
              <a:t>A3.</a:t>
            </a:r>
            <a:r>
              <a:rPr lang="zh-TW" altLang="en-US" sz="1200" dirty="0">
                <a:solidFill>
                  <a:srgbClr val="6600CC"/>
                </a:solidFill>
                <a:latin typeface="微軟正黑體"/>
                <a:ea typeface="微軟正黑體"/>
              </a:rPr>
              <a:t>增設截水溝工程</a:t>
            </a:r>
          </a:p>
          <a:p>
            <a:pPr>
              <a:spcBef>
                <a:spcPct val="0"/>
              </a:spcBef>
            </a:pPr>
            <a:endParaRPr lang="zh-TW" altLang="en-US" sz="1200" dirty="0">
              <a:solidFill>
                <a:srgbClr val="6600CC"/>
              </a:solidFill>
              <a:latin typeface="微軟正黑體"/>
              <a:ea typeface="微軟正黑體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2668776" y="1511808"/>
            <a:ext cx="1120428" cy="2173559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zh-TW" altLang="en-US" sz="20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4788243" y="1640150"/>
            <a:ext cx="1818755" cy="2091591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zh-TW" altLang="en-US" sz="20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8880" y="2278286"/>
            <a:ext cx="2667993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 algn="l">
              <a:spcBef>
                <a:spcPct val="0"/>
              </a:spcBef>
            </a:pPr>
            <a:r>
              <a:rPr lang="en-US" altLang="zh-TW" sz="1400" dirty="0" smtClean="0">
                <a:solidFill>
                  <a:srgbClr val="FFFF00"/>
                </a:solidFill>
                <a:latin typeface="Tahoma"/>
                <a:ea typeface="微軟正黑體"/>
              </a:rPr>
              <a:t>A2.</a:t>
            </a:r>
            <a:r>
              <a:rPr lang="zh-TW" altLang="en-US" sz="1400" dirty="0" smtClean="0">
                <a:solidFill>
                  <a:srgbClr val="FFFF00"/>
                </a:solidFill>
                <a:latin typeface="Tahoma"/>
                <a:ea typeface="微軟正黑體"/>
              </a:rPr>
              <a:t>聯外排水道護岸全面加高</a:t>
            </a:r>
            <a:endParaRPr lang="zh-TW" altLang="en-US" sz="1400" dirty="0">
              <a:solidFill>
                <a:srgbClr val="FFFF00"/>
              </a:solidFill>
              <a:latin typeface="Tahoma"/>
              <a:ea typeface="微軟正黑體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8"/>
          <a:stretch/>
        </p:blipFill>
        <p:spPr>
          <a:xfrm>
            <a:off x="262115" y="2571115"/>
            <a:ext cx="2077637" cy="2134737"/>
          </a:xfrm>
          <a:prstGeom prst="rect">
            <a:avLst/>
          </a:prstGeom>
        </p:spPr>
      </p:pic>
      <p:sp>
        <p:nvSpPr>
          <p:cNvPr id="20" name="向下箭號 19"/>
          <p:cNvSpPr/>
          <p:nvPr/>
        </p:nvSpPr>
        <p:spPr bwMode="auto">
          <a:xfrm>
            <a:off x="1234140" y="2499222"/>
            <a:ext cx="483704" cy="287526"/>
          </a:xfrm>
          <a:prstGeom prst="downArrow">
            <a:avLst/>
          </a:prstGeom>
          <a:solidFill>
            <a:srgbClr val="FF00FF">
              <a:alpha val="31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0800" rIns="0" bIns="10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3"/>
          <a:stretch/>
        </p:blipFill>
        <p:spPr>
          <a:xfrm>
            <a:off x="6948264" y="2612093"/>
            <a:ext cx="2027616" cy="2093759"/>
          </a:xfrm>
          <a:prstGeom prst="rect">
            <a:avLst/>
          </a:prstGeom>
        </p:spPr>
      </p:pic>
      <p:sp>
        <p:nvSpPr>
          <p:cNvPr id="21" name="向下箭號 20"/>
          <p:cNvSpPr/>
          <p:nvPr/>
        </p:nvSpPr>
        <p:spPr bwMode="auto">
          <a:xfrm>
            <a:off x="7248300" y="2574572"/>
            <a:ext cx="483704" cy="287526"/>
          </a:xfrm>
          <a:prstGeom prst="downArrow">
            <a:avLst/>
          </a:prstGeom>
          <a:solidFill>
            <a:srgbClr val="FF00FF">
              <a:alpha val="31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0800" rIns="0" bIns="10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55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71790" y="-48232"/>
            <a:ext cx="8148682" cy="812936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八、認養「無名溪」河道疏濬、護坡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76057" y="1122793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dirty="0" smtClean="0"/>
              <a:t>2015</a:t>
            </a:r>
            <a:r>
              <a:rPr lang="zh-TW" altLang="en-US" dirty="0" smtClean="0"/>
              <a:t>年起認養</a:t>
            </a:r>
            <a:r>
              <a:rPr lang="zh-TW" altLang="en-US" dirty="0"/>
              <a:t>「無名溪河道」清淤、砌石</a:t>
            </a:r>
            <a:r>
              <a:rPr lang="zh-TW" altLang="en-US" dirty="0" smtClean="0"/>
              <a:t>護坡、整理跌水、調整流水流心，</a:t>
            </a:r>
            <a:r>
              <a:rPr lang="zh-TW" altLang="en-US" dirty="0"/>
              <a:t>確保河道穏</a:t>
            </a:r>
            <a:r>
              <a:rPr lang="zh-TW" altLang="en-US" dirty="0" smtClean="0"/>
              <a:t>固、可</a:t>
            </a:r>
            <a:r>
              <a:rPr lang="zh-TW" altLang="en-US" dirty="0"/>
              <a:t>消能、防衝刷又暢流無阻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50708" y="3442017"/>
            <a:ext cx="3600000" cy="270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18894" y="3645023"/>
            <a:ext cx="3797021" cy="24762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89" y="663094"/>
            <a:ext cx="3672408" cy="2754306"/>
          </a:xfrm>
          <a:prstGeom prst="rect">
            <a:avLst/>
          </a:prstGeom>
        </p:spPr>
      </p:pic>
      <p:sp>
        <p:nvSpPr>
          <p:cNvPr id="9" name="投影片編號版面配置區 3"/>
          <p:cNvSpPr txBox="1">
            <a:spLocks/>
          </p:cNvSpPr>
          <p:nvPr/>
        </p:nvSpPr>
        <p:spPr>
          <a:xfrm>
            <a:off x="8730726" y="6455771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B5B43-4987-4F17-AC3E-0BE58EA9FFA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0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" descr="C:\Users\030008\Desktop\水溝清理\IMG_4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81" y="4416767"/>
            <a:ext cx="1826571" cy="24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97" y="704303"/>
            <a:ext cx="2146923" cy="1610192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55" y="4888017"/>
            <a:ext cx="3940145" cy="1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 descr="C:\Users\030008\Desktop\IMG_63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06" y="2352639"/>
            <a:ext cx="17821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287712" y="150689"/>
            <a:ext cx="8123372" cy="521034"/>
          </a:xfrm>
        </p:spPr>
        <p:txBody>
          <a:bodyPr/>
          <a:lstStyle/>
          <a:p>
            <a:pPr>
              <a:defRPr/>
            </a:pPr>
            <a:r>
              <a:rPr lang="zh-TW" altLang="en-US" sz="3200" dirty="0" smtClean="0">
                <a:solidFill>
                  <a:srgbClr val="663300"/>
                </a:solidFill>
                <a:cs typeface="+mj-cs"/>
                <a:sym typeface="Wingdings" panose="05000000000000000000" pitchFamily="2" charset="2"/>
              </a:rPr>
              <a:t>一</a:t>
            </a:r>
            <a:r>
              <a:rPr lang="en-US" altLang="zh-TW" sz="3200" dirty="0" smtClean="0">
                <a:solidFill>
                  <a:srgbClr val="663300"/>
                </a:solidFill>
                <a:cs typeface="+mj-cs"/>
                <a:sym typeface="Wingdings" panose="05000000000000000000" pitchFamily="2" charset="2"/>
              </a:rPr>
              <a:t>.</a:t>
            </a:r>
            <a:r>
              <a:rPr lang="zh-TW" altLang="en-US" sz="3200" dirty="0" smtClean="0">
                <a:solidFill>
                  <a:srgbClr val="663300"/>
                </a:solidFill>
                <a:cs typeface="+mj-cs"/>
                <a:sym typeface="Wingdings" panose="05000000000000000000" pitchFamily="2" charset="2"/>
              </a:rPr>
              <a:t>亞泥礦區無名溪右岸截水溝</a:t>
            </a:r>
            <a:r>
              <a:rPr lang="zh-TW" altLang="en-US" sz="3200" dirty="0" smtClean="0">
                <a:solidFill>
                  <a:srgbClr val="0033CC"/>
                </a:solidFill>
                <a:sym typeface="Wingdings" panose="05000000000000000000" pitchFamily="2" charset="2"/>
              </a:rPr>
              <a:t>改善亮點</a:t>
            </a:r>
            <a:endParaRPr lang="zh-TW" altLang="en-US" sz="3200" dirty="0">
              <a:solidFill>
                <a:srgbClr val="663300"/>
              </a:solidFill>
              <a:cs typeface="+mj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68031" y="2244478"/>
            <a:ext cx="4606782" cy="2338715"/>
            <a:chOff x="1051788" y="2581513"/>
            <a:chExt cx="5870092" cy="28792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7"/>
            <a:srcRect l="31822" t="7783" b="41101"/>
            <a:stretch/>
          </p:blipFill>
          <p:spPr>
            <a:xfrm>
              <a:off x="1112163" y="2591736"/>
              <a:ext cx="5809717" cy="2860766"/>
            </a:xfrm>
            <a:prstGeom prst="rect">
              <a:avLst/>
            </a:prstGeom>
          </p:spPr>
        </p:pic>
        <p:sp>
          <p:nvSpPr>
            <p:cNvPr id="4" name="手繪多邊形 3"/>
            <p:cNvSpPr/>
            <p:nvPr/>
          </p:nvSpPr>
          <p:spPr bwMode="auto">
            <a:xfrm>
              <a:off x="5896506" y="2581513"/>
              <a:ext cx="327504" cy="2879225"/>
            </a:xfrm>
            <a:custGeom>
              <a:avLst/>
              <a:gdLst>
                <a:gd name="connsiteX0" fmla="*/ 1248354 w 1690171"/>
                <a:gd name="connsiteY0" fmla="*/ 0 h 5542059"/>
                <a:gd name="connsiteX1" fmla="*/ 1343770 w 1690171"/>
                <a:gd name="connsiteY1" fmla="*/ 278295 h 5542059"/>
                <a:gd name="connsiteX2" fmla="*/ 1415332 w 1690171"/>
                <a:gd name="connsiteY2" fmla="*/ 485029 h 5542059"/>
                <a:gd name="connsiteX3" fmla="*/ 1661822 w 1690171"/>
                <a:gd name="connsiteY3" fmla="*/ 826935 h 5542059"/>
                <a:gd name="connsiteX4" fmla="*/ 1669774 w 1690171"/>
                <a:gd name="connsiteY4" fmla="*/ 1033669 h 5542059"/>
                <a:gd name="connsiteX5" fmla="*/ 1526650 w 1690171"/>
                <a:gd name="connsiteY5" fmla="*/ 1653871 h 5542059"/>
                <a:gd name="connsiteX6" fmla="*/ 1423283 w 1690171"/>
                <a:gd name="connsiteY6" fmla="*/ 2019631 h 5542059"/>
                <a:gd name="connsiteX7" fmla="*/ 1407381 w 1690171"/>
                <a:gd name="connsiteY7" fmla="*/ 2472855 h 5542059"/>
                <a:gd name="connsiteX8" fmla="*/ 1502796 w 1690171"/>
                <a:gd name="connsiteY8" fmla="*/ 2862469 h 5542059"/>
                <a:gd name="connsiteX9" fmla="*/ 1486894 w 1690171"/>
                <a:gd name="connsiteY9" fmla="*/ 3029447 h 5542059"/>
                <a:gd name="connsiteX10" fmla="*/ 1216549 w 1690171"/>
                <a:gd name="connsiteY10" fmla="*/ 3697356 h 5542059"/>
                <a:gd name="connsiteX11" fmla="*/ 0 w 1690171"/>
                <a:gd name="connsiteY11" fmla="*/ 5542059 h 5542059"/>
                <a:gd name="connsiteX0" fmla="*/ 1176508 w 1618325"/>
                <a:gd name="connsiteY0" fmla="*/ 0 h 5437556"/>
                <a:gd name="connsiteX1" fmla="*/ 1271924 w 1618325"/>
                <a:gd name="connsiteY1" fmla="*/ 278295 h 5437556"/>
                <a:gd name="connsiteX2" fmla="*/ 1343486 w 1618325"/>
                <a:gd name="connsiteY2" fmla="*/ 485029 h 5437556"/>
                <a:gd name="connsiteX3" fmla="*/ 1589976 w 1618325"/>
                <a:gd name="connsiteY3" fmla="*/ 826935 h 5437556"/>
                <a:gd name="connsiteX4" fmla="*/ 1597928 w 1618325"/>
                <a:gd name="connsiteY4" fmla="*/ 1033669 h 5437556"/>
                <a:gd name="connsiteX5" fmla="*/ 1454804 w 1618325"/>
                <a:gd name="connsiteY5" fmla="*/ 1653871 h 5437556"/>
                <a:gd name="connsiteX6" fmla="*/ 1351437 w 1618325"/>
                <a:gd name="connsiteY6" fmla="*/ 2019631 h 5437556"/>
                <a:gd name="connsiteX7" fmla="*/ 1335535 w 1618325"/>
                <a:gd name="connsiteY7" fmla="*/ 2472855 h 5437556"/>
                <a:gd name="connsiteX8" fmla="*/ 1430950 w 1618325"/>
                <a:gd name="connsiteY8" fmla="*/ 2862469 h 5437556"/>
                <a:gd name="connsiteX9" fmla="*/ 1415048 w 1618325"/>
                <a:gd name="connsiteY9" fmla="*/ 3029447 h 5437556"/>
                <a:gd name="connsiteX10" fmla="*/ 1144703 w 1618325"/>
                <a:gd name="connsiteY10" fmla="*/ 3697356 h 5437556"/>
                <a:gd name="connsiteX11" fmla="*/ 0 w 1618325"/>
                <a:gd name="connsiteY11" fmla="*/ 5437556 h 5437556"/>
                <a:gd name="connsiteX0" fmla="*/ 31805 w 473622"/>
                <a:gd name="connsiteY0" fmla="*/ 0 h 3697356"/>
                <a:gd name="connsiteX1" fmla="*/ 127221 w 473622"/>
                <a:gd name="connsiteY1" fmla="*/ 278295 h 3697356"/>
                <a:gd name="connsiteX2" fmla="*/ 198783 w 473622"/>
                <a:gd name="connsiteY2" fmla="*/ 485029 h 3697356"/>
                <a:gd name="connsiteX3" fmla="*/ 445273 w 473622"/>
                <a:gd name="connsiteY3" fmla="*/ 826935 h 3697356"/>
                <a:gd name="connsiteX4" fmla="*/ 453225 w 473622"/>
                <a:gd name="connsiteY4" fmla="*/ 1033669 h 3697356"/>
                <a:gd name="connsiteX5" fmla="*/ 310101 w 473622"/>
                <a:gd name="connsiteY5" fmla="*/ 1653871 h 3697356"/>
                <a:gd name="connsiteX6" fmla="*/ 206734 w 473622"/>
                <a:gd name="connsiteY6" fmla="*/ 2019631 h 3697356"/>
                <a:gd name="connsiteX7" fmla="*/ 190832 w 473622"/>
                <a:gd name="connsiteY7" fmla="*/ 2472855 h 3697356"/>
                <a:gd name="connsiteX8" fmla="*/ 286247 w 473622"/>
                <a:gd name="connsiteY8" fmla="*/ 2862469 h 3697356"/>
                <a:gd name="connsiteX9" fmla="*/ 270345 w 473622"/>
                <a:gd name="connsiteY9" fmla="*/ 3029447 h 3697356"/>
                <a:gd name="connsiteX10" fmla="*/ 0 w 473622"/>
                <a:gd name="connsiteY10" fmla="*/ 3697356 h 3697356"/>
                <a:gd name="connsiteX0" fmla="*/ 0 w 441817"/>
                <a:gd name="connsiteY0" fmla="*/ 0 h 3029447"/>
                <a:gd name="connsiteX1" fmla="*/ 95416 w 441817"/>
                <a:gd name="connsiteY1" fmla="*/ 278295 h 3029447"/>
                <a:gd name="connsiteX2" fmla="*/ 166978 w 441817"/>
                <a:gd name="connsiteY2" fmla="*/ 485029 h 3029447"/>
                <a:gd name="connsiteX3" fmla="*/ 413468 w 441817"/>
                <a:gd name="connsiteY3" fmla="*/ 826935 h 3029447"/>
                <a:gd name="connsiteX4" fmla="*/ 421420 w 441817"/>
                <a:gd name="connsiteY4" fmla="*/ 1033669 h 3029447"/>
                <a:gd name="connsiteX5" fmla="*/ 278296 w 441817"/>
                <a:gd name="connsiteY5" fmla="*/ 1653871 h 3029447"/>
                <a:gd name="connsiteX6" fmla="*/ 174929 w 441817"/>
                <a:gd name="connsiteY6" fmla="*/ 2019631 h 3029447"/>
                <a:gd name="connsiteX7" fmla="*/ 159027 w 441817"/>
                <a:gd name="connsiteY7" fmla="*/ 2472855 h 3029447"/>
                <a:gd name="connsiteX8" fmla="*/ 254442 w 441817"/>
                <a:gd name="connsiteY8" fmla="*/ 2862469 h 3029447"/>
                <a:gd name="connsiteX9" fmla="*/ 238540 w 441817"/>
                <a:gd name="connsiteY9" fmla="*/ 3029447 h 3029447"/>
                <a:gd name="connsiteX0" fmla="*/ 0 w 441817"/>
                <a:gd name="connsiteY0" fmla="*/ 0 h 3271110"/>
                <a:gd name="connsiteX1" fmla="*/ 95416 w 441817"/>
                <a:gd name="connsiteY1" fmla="*/ 278295 h 3271110"/>
                <a:gd name="connsiteX2" fmla="*/ 166978 w 441817"/>
                <a:gd name="connsiteY2" fmla="*/ 485029 h 3271110"/>
                <a:gd name="connsiteX3" fmla="*/ 413468 w 441817"/>
                <a:gd name="connsiteY3" fmla="*/ 826935 h 3271110"/>
                <a:gd name="connsiteX4" fmla="*/ 421420 w 441817"/>
                <a:gd name="connsiteY4" fmla="*/ 1033669 h 3271110"/>
                <a:gd name="connsiteX5" fmla="*/ 278296 w 441817"/>
                <a:gd name="connsiteY5" fmla="*/ 1653871 h 3271110"/>
                <a:gd name="connsiteX6" fmla="*/ 174929 w 441817"/>
                <a:gd name="connsiteY6" fmla="*/ 2019631 h 3271110"/>
                <a:gd name="connsiteX7" fmla="*/ 159027 w 441817"/>
                <a:gd name="connsiteY7" fmla="*/ 2472855 h 3271110"/>
                <a:gd name="connsiteX8" fmla="*/ 254442 w 441817"/>
                <a:gd name="connsiteY8" fmla="*/ 2862469 h 3271110"/>
                <a:gd name="connsiteX9" fmla="*/ 186288 w 441817"/>
                <a:gd name="connsiteY9" fmla="*/ 3271110 h 3271110"/>
                <a:gd name="connsiteX0" fmla="*/ 0 w 446565"/>
                <a:gd name="connsiteY0" fmla="*/ 0 h 3271110"/>
                <a:gd name="connsiteX1" fmla="*/ 95416 w 446565"/>
                <a:gd name="connsiteY1" fmla="*/ 278295 h 3271110"/>
                <a:gd name="connsiteX2" fmla="*/ 413468 w 446565"/>
                <a:gd name="connsiteY2" fmla="*/ 826935 h 3271110"/>
                <a:gd name="connsiteX3" fmla="*/ 421420 w 446565"/>
                <a:gd name="connsiteY3" fmla="*/ 1033669 h 3271110"/>
                <a:gd name="connsiteX4" fmla="*/ 278296 w 446565"/>
                <a:gd name="connsiteY4" fmla="*/ 1653871 h 3271110"/>
                <a:gd name="connsiteX5" fmla="*/ 174929 w 446565"/>
                <a:gd name="connsiteY5" fmla="*/ 2019631 h 3271110"/>
                <a:gd name="connsiteX6" fmla="*/ 159027 w 446565"/>
                <a:gd name="connsiteY6" fmla="*/ 2472855 h 3271110"/>
                <a:gd name="connsiteX7" fmla="*/ 254442 w 446565"/>
                <a:gd name="connsiteY7" fmla="*/ 2862469 h 3271110"/>
                <a:gd name="connsiteX8" fmla="*/ 186288 w 446565"/>
                <a:gd name="connsiteY8" fmla="*/ 3271110 h 3271110"/>
                <a:gd name="connsiteX0" fmla="*/ 0 w 407377"/>
                <a:gd name="connsiteY0" fmla="*/ 0 h 3140482"/>
                <a:gd name="connsiteX1" fmla="*/ 56228 w 407377"/>
                <a:gd name="connsiteY1" fmla="*/ 147667 h 3140482"/>
                <a:gd name="connsiteX2" fmla="*/ 374280 w 407377"/>
                <a:gd name="connsiteY2" fmla="*/ 696307 h 3140482"/>
                <a:gd name="connsiteX3" fmla="*/ 382232 w 407377"/>
                <a:gd name="connsiteY3" fmla="*/ 903041 h 3140482"/>
                <a:gd name="connsiteX4" fmla="*/ 239108 w 407377"/>
                <a:gd name="connsiteY4" fmla="*/ 1523243 h 3140482"/>
                <a:gd name="connsiteX5" fmla="*/ 135741 w 407377"/>
                <a:gd name="connsiteY5" fmla="*/ 1889003 h 3140482"/>
                <a:gd name="connsiteX6" fmla="*/ 119839 w 407377"/>
                <a:gd name="connsiteY6" fmla="*/ 2342227 h 3140482"/>
                <a:gd name="connsiteX7" fmla="*/ 215254 w 407377"/>
                <a:gd name="connsiteY7" fmla="*/ 2731841 h 3140482"/>
                <a:gd name="connsiteX8" fmla="*/ 147100 w 407377"/>
                <a:gd name="connsiteY8" fmla="*/ 3140482 h 3140482"/>
                <a:gd name="connsiteX0" fmla="*/ 0 w 411250"/>
                <a:gd name="connsiteY0" fmla="*/ 0 h 3140482"/>
                <a:gd name="connsiteX1" fmla="*/ 374280 w 411250"/>
                <a:gd name="connsiteY1" fmla="*/ 696307 h 3140482"/>
                <a:gd name="connsiteX2" fmla="*/ 382232 w 411250"/>
                <a:gd name="connsiteY2" fmla="*/ 903041 h 3140482"/>
                <a:gd name="connsiteX3" fmla="*/ 239108 w 411250"/>
                <a:gd name="connsiteY3" fmla="*/ 1523243 h 3140482"/>
                <a:gd name="connsiteX4" fmla="*/ 135741 w 411250"/>
                <a:gd name="connsiteY4" fmla="*/ 1889003 h 3140482"/>
                <a:gd name="connsiteX5" fmla="*/ 119839 w 411250"/>
                <a:gd name="connsiteY5" fmla="*/ 2342227 h 3140482"/>
                <a:gd name="connsiteX6" fmla="*/ 215254 w 411250"/>
                <a:gd name="connsiteY6" fmla="*/ 2731841 h 3140482"/>
                <a:gd name="connsiteX7" fmla="*/ 147100 w 411250"/>
                <a:gd name="connsiteY7" fmla="*/ 3140482 h 3140482"/>
                <a:gd name="connsiteX0" fmla="*/ 0 w 327504"/>
                <a:gd name="connsiteY0" fmla="*/ 0 h 2879225"/>
                <a:gd name="connsiteX1" fmla="*/ 295903 w 327504"/>
                <a:gd name="connsiteY1" fmla="*/ 435050 h 2879225"/>
                <a:gd name="connsiteX2" fmla="*/ 303855 w 327504"/>
                <a:gd name="connsiteY2" fmla="*/ 641784 h 2879225"/>
                <a:gd name="connsiteX3" fmla="*/ 160731 w 327504"/>
                <a:gd name="connsiteY3" fmla="*/ 1261986 h 2879225"/>
                <a:gd name="connsiteX4" fmla="*/ 57364 w 327504"/>
                <a:gd name="connsiteY4" fmla="*/ 1627746 h 2879225"/>
                <a:gd name="connsiteX5" fmla="*/ 41462 w 327504"/>
                <a:gd name="connsiteY5" fmla="*/ 2080970 h 2879225"/>
                <a:gd name="connsiteX6" fmla="*/ 136877 w 327504"/>
                <a:gd name="connsiteY6" fmla="*/ 2470584 h 2879225"/>
                <a:gd name="connsiteX7" fmla="*/ 68723 w 327504"/>
                <a:gd name="connsiteY7" fmla="*/ 2879225 h 287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504" h="2879225">
                  <a:moveTo>
                    <a:pt x="0" y="0"/>
                  </a:moveTo>
                  <a:cubicBezTo>
                    <a:pt x="77975" y="145064"/>
                    <a:pt x="245261" y="328086"/>
                    <a:pt x="295903" y="435050"/>
                  </a:cubicBezTo>
                  <a:cubicBezTo>
                    <a:pt x="346545" y="542014"/>
                    <a:pt x="326384" y="503961"/>
                    <a:pt x="303855" y="641784"/>
                  </a:cubicBezTo>
                  <a:cubicBezTo>
                    <a:pt x="281326" y="779607"/>
                    <a:pt x="201813" y="1097659"/>
                    <a:pt x="160731" y="1261986"/>
                  </a:cubicBezTo>
                  <a:cubicBezTo>
                    <a:pt x="119649" y="1426313"/>
                    <a:pt x="77242" y="1491249"/>
                    <a:pt x="57364" y="1627746"/>
                  </a:cubicBezTo>
                  <a:cubicBezTo>
                    <a:pt x="37486" y="1764243"/>
                    <a:pt x="28210" y="1940497"/>
                    <a:pt x="41462" y="2080970"/>
                  </a:cubicBezTo>
                  <a:cubicBezTo>
                    <a:pt x="54714" y="2221443"/>
                    <a:pt x="132334" y="2337542"/>
                    <a:pt x="136877" y="2470584"/>
                  </a:cubicBezTo>
                  <a:cubicBezTo>
                    <a:pt x="141420" y="2603626"/>
                    <a:pt x="116431" y="2740077"/>
                    <a:pt x="68723" y="2879225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2" name="直線接點 41"/>
            <p:cNvCxnSpPr/>
            <p:nvPr/>
          </p:nvCxnSpPr>
          <p:spPr bwMode="auto">
            <a:xfrm flipH="1">
              <a:off x="4295284" y="3047318"/>
              <a:ext cx="1257" cy="290019"/>
            </a:xfrm>
            <a:prstGeom prst="line">
              <a:avLst/>
            </a:prstGeom>
            <a:solidFill>
              <a:schemeClr val="bg1"/>
            </a:solidFill>
            <a:ln w="190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3" name="直線接點 42"/>
            <p:cNvCxnSpPr/>
            <p:nvPr/>
          </p:nvCxnSpPr>
          <p:spPr bwMode="auto">
            <a:xfrm flipH="1">
              <a:off x="2547322" y="3073893"/>
              <a:ext cx="1257" cy="290019"/>
            </a:xfrm>
            <a:prstGeom prst="line">
              <a:avLst/>
            </a:prstGeom>
            <a:solidFill>
              <a:schemeClr val="bg1"/>
            </a:solidFill>
            <a:ln w="190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4" name="直線接點 43"/>
            <p:cNvCxnSpPr/>
            <p:nvPr/>
          </p:nvCxnSpPr>
          <p:spPr bwMode="auto">
            <a:xfrm flipH="1">
              <a:off x="4800326" y="4147054"/>
              <a:ext cx="1257" cy="290019"/>
            </a:xfrm>
            <a:prstGeom prst="line">
              <a:avLst/>
            </a:prstGeom>
            <a:solidFill>
              <a:schemeClr val="bg1"/>
            </a:solidFill>
            <a:ln w="190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5" name="直線接點 44"/>
            <p:cNvCxnSpPr/>
            <p:nvPr/>
          </p:nvCxnSpPr>
          <p:spPr bwMode="auto">
            <a:xfrm flipH="1">
              <a:off x="3354447" y="4378161"/>
              <a:ext cx="1257" cy="290019"/>
            </a:xfrm>
            <a:prstGeom prst="line">
              <a:avLst/>
            </a:prstGeom>
            <a:solidFill>
              <a:schemeClr val="bg1"/>
            </a:solidFill>
            <a:ln w="190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8" name="手繪多邊形 7"/>
            <p:cNvSpPr/>
            <p:nvPr/>
          </p:nvSpPr>
          <p:spPr bwMode="auto">
            <a:xfrm>
              <a:off x="4027512" y="3907109"/>
              <a:ext cx="1830939" cy="1025719"/>
            </a:xfrm>
            <a:custGeom>
              <a:avLst/>
              <a:gdLst>
                <a:gd name="connsiteX0" fmla="*/ 1298202 w 1830939"/>
                <a:gd name="connsiteY0" fmla="*/ 0 h 1415333"/>
                <a:gd name="connsiteX1" fmla="*/ 487169 w 1830939"/>
                <a:gd name="connsiteY1" fmla="*/ 270345 h 1415333"/>
                <a:gd name="connsiteX2" fmla="*/ 41896 w 1830939"/>
                <a:gd name="connsiteY2" fmla="*/ 389614 h 1415333"/>
                <a:gd name="connsiteX3" fmla="*/ 25993 w 1830939"/>
                <a:gd name="connsiteY3" fmla="*/ 739472 h 1415333"/>
                <a:gd name="connsiteX4" fmla="*/ 105506 w 1830939"/>
                <a:gd name="connsiteY4" fmla="*/ 1057524 h 1415333"/>
                <a:gd name="connsiteX5" fmla="*/ 359948 w 1830939"/>
                <a:gd name="connsiteY5" fmla="*/ 1168842 h 1415333"/>
                <a:gd name="connsiteX6" fmla="*/ 1131225 w 1830939"/>
                <a:gd name="connsiteY6" fmla="*/ 1264258 h 1415333"/>
                <a:gd name="connsiteX7" fmla="*/ 1830939 w 1830939"/>
                <a:gd name="connsiteY7" fmla="*/ 1415333 h 1415333"/>
                <a:gd name="connsiteX0" fmla="*/ 1298202 w 1830939"/>
                <a:gd name="connsiteY0" fmla="*/ 0 h 1415333"/>
                <a:gd name="connsiteX1" fmla="*/ 487169 w 1830939"/>
                <a:gd name="connsiteY1" fmla="*/ 270345 h 1415333"/>
                <a:gd name="connsiteX2" fmla="*/ 41896 w 1830939"/>
                <a:gd name="connsiteY2" fmla="*/ 389614 h 1415333"/>
                <a:gd name="connsiteX3" fmla="*/ 25993 w 1830939"/>
                <a:gd name="connsiteY3" fmla="*/ 739472 h 1415333"/>
                <a:gd name="connsiteX4" fmla="*/ 105506 w 1830939"/>
                <a:gd name="connsiteY4" fmla="*/ 1057524 h 1415333"/>
                <a:gd name="connsiteX5" fmla="*/ 359948 w 1830939"/>
                <a:gd name="connsiteY5" fmla="*/ 1168842 h 1415333"/>
                <a:gd name="connsiteX6" fmla="*/ 1131225 w 1830939"/>
                <a:gd name="connsiteY6" fmla="*/ 1264258 h 1415333"/>
                <a:gd name="connsiteX7" fmla="*/ 1830939 w 1830939"/>
                <a:gd name="connsiteY7" fmla="*/ 1415333 h 1415333"/>
                <a:gd name="connsiteX0" fmla="*/ 487169 w 1830939"/>
                <a:gd name="connsiteY0" fmla="*/ 0 h 1144988"/>
                <a:gd name="connsiteX1" fmla="*/ 41896 w 1830939"/>
                <a:gd name="connsiteY1" fmla="*/ 119269 h 1144988"/>
                <a:gd name="connsiteX2" fmla="*/ 25993 w 1830939"/>
                <a:gd name="connsiteY2" fmla="*/ 469127 h 1144988"/>
                <a:gd name="connsiteX3" fmla="*/ 105506 w 1830939"/>
                <a:gd name="connsiteY3" fmla="*/ 787179 h 1144988"/>
                <a:gd name="connsiteX4" fmla="*/ 359948 w 1830939"/>
                <a:gd name="connsiteY4" fmla="*/ 898497 h 1144988"/>
                <a:gd name="connsiteX5" fmla="*/ 1131225 w 1830939"/>
                <a:gd name="connsiteY5" fmla="*/ 993913 h 1144988"/>
                <a:gd name="connsiteX6" fmla="*/ 1830939 w 1830939"/>
                <a:gd name="connsiteY6" fmla="*/ 1144988 h 1144988"/>
                <a:gd name="connsiteX0" fmla="*/ 41896 w 1830939"/>
                <a:gd name="connsiteY0" fmla="*/ 0 h 1025719"/>
                <a:gd name="connsiteX1" fmla="*/ 25993 w 1830939"/>
                <a:gd name="connsiteY1" fmla="*/ 349858 h 1025719"/>
                <a:gd name="connsiteX2" fmla="*/ 105506 w 1830939"/>
                <a:gd name="connsiteY2" fmla="*/ 667910 h 1025719"/>
                <a:gd name="connsiteX3" fmla="*/ 359948 w 1830939"/>
                <a:gd name="connsiteY3" fmla="*/ 779228 h 1025719"/>
                <a:gd name="connsiteX4" fmla="*/ 1131225 w 1830939"/>
                <a:gd name="connsiteY4" fmla="*/ 874644 h 1025719"/>
                <a:gd name="connsiteX5" fmla="*/ 1830939 w 1830939"/>
                <a:gd name="connsiteY5" fmla="*/ 1025719 h 102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0939" h="1025719">
                  <a:moveTo>
                    <a:pt x="41896" y="0"/>
                  </a:moveTo>
                  <a:cubicBezTo>
                    <a:pt x="-34967" y="78188"/>
                    <a:pt x="15391" y="238540"/>
                    <a:pt x="25993" y="349858"/>
                  </a:cubicBezTo>
                  <a:cubicBezTo>
                    <a:pt x="36595" y="461176"/>
                    <a:pt x="49847" y="596348"/>
                    <a:pt x="105506" y="667910"/>
                  </a:cubicBezTo>
                  <a:cubicBezTo>
                    <a:pt x="161165" y="739472"/>
                    <a:pt x="188995" y="744772"/>
                    <a:pt x="359948" y="779228"/>
                  </a:cubicBezTo>
                  <a:cubicBezTo>
                    <a:pt x="530901" y="813684"/>
                    <a:pt x="886060" y="833562"/>
                    <a:pt x="1131225" y="874644"/>
                  </a:cubicBezTo>
                  <a:cubicBezTo>
                    <a:pt x="1376390" y="915726"/>
                    <a:pt x="1712995" y="1004516"/>
                    <a:pt x="1830939" y="1025719"/>
                  </a:cubicBezTo>
                </a:path>
              </a:pathLst>
            </a:custGeom>
            <a:noFill/>
            <a:ln w="317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 bwMode="auto">
            <a:xfrm>
              <a:off x="1604677" y="3766339"/>
              <a:ext cx="1693455" cy="458823"/>
            </a:xfrm>
            <a:custGeom>
              <a:avLst/>
              <a:gdLst>
                <a:gd name="connsiteX0" fmla="*/ 1693455 w 1693455"/>
                <a:gd name="connsiteY0" fmla="*/ 458823 h 458823"/>
                <a:gd name="connsiteX1" fmla="*/ 214513 w 1693455"/>
                <a:gd name="connsiteY1" fmla="*/ 45355 h 458823"/>
                <a:gd name="connsiteX2" fmla="*/ 39584 w 1693455"/>
                <a:gd name="connsiteY2" fmla="*/ 29452 h 45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3455" h="458823">
                  <a:moveTo>
                    <a:pt x="1693455" y="458823"/>
                  </a:moveTo>
                  <a:lnTo>
                    <a:pt x="214513" y="45355"/>
                  </a:lnTo>
                  <a:cubicBezTo>
                    <a:pt x="-61132" y="-26207"/>
                    <a:pt x="-10774" y="1622"/>
                    <a:pt x="39584" y="29452"/>
                  </a:cubicBezTo>
                </a:path>
              </a:pathLst>
            </a:custGeom>
            <a:noFill/>
            <a:ln w="317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 bwMode="auto">
            <a:xfrm>
              <a:off x="1095937" y="3633474"/>
              <a:ext cx="508567" cy="146413"/>
            </a:xfrm>
            <a:custGeom>
              <a:avLst/>
              <a:gdLst>
                <a:gd name="connsiteX0" fmla="*/ 2592126 w 2592126"/>
                <a:gd name="connsiteY0" fmla="*/ 588396 h 588396"/>
                <a:gd name="connsiteX1" fmla="*/ 1359673 w 2592126"/>
                <a:gd name="connsiteY1" fmla="*/ 238539 h 588396"/>
                <a:gd name="connsiteX2" fmla="*/ 739472 w 2592126"/>
                <a:gd name="connsiteY2" fmla="*/ 119270 h 588396"/>
                <a:gd name="connsiteX3" fmla="*/ 0 w 2592126"/>
                <a:gd name="connsiteY3" fmla="*/ 0 h 588396"/>
                <a:gd name="connsiteX0" fmla="*/ 3196425 w 3196425"/>
                <a:gd name="connsiteY0" fmla="*/ 667909 h 667909"/>
                <a:gd name="connsiteX1" fmla="*/ 1963972 w 3196425"/>
                <a:gd name="connsiteY1" fmla="*/ 318052 h 667909"/>
                <a:gd name="connsiteX2" fmla="*/ 1343771 w 3196425"/>
                <a:gd name="connsiteY2" fmla="*/ 198783 h 667909"/>
                <a:gd name="connsiteX3" fmla="*/ 0 w 3196425"/>
                <a:gd name="connsiteY3" fmla="*/ 0 h 667909"/>
                <a:gd name="connsiteX0" fmla="*/ 2523688 w 2523688"/>
                <a:gd name="connsiteY0" fmla="*/ 576469 h 576469"/>
                <a:gd name="connsiteX1" fmla="*/ 1291235 w 2523688"/>
                <a:gd name="connsiteY1" fmla="*/ 226612 h 576469"/>
                <a:gd name="connsiteX2" fmla="*/ 671034 w 2523688"/>
                <a:gd name="connsiteY2" fmla="*/ 107343 h 576469"/>
                <a:gd name="connsiteX3" fmla="*/ 0 w 2523688"/>
                <a:gd name="connsiteY3" fmla="*/ 0 h 576469"/>
                <a:gd name="connsiteX0" fmla="*/ 2523688 w 2523688"/>
                <a:gd name="connsiteY0" fmla="*/ 576469 h 576469"/>
                <a:gd name="connsiteX1" fmla="*/ 1291235 w 2523688"/>
                <a:gd name="connsiteY1" fmla="*/ 226612 h 576469"/>
                <a:gd name="connsiteX2" fmla="*/ 0 w 2523688"/>
                <a:gd name="connsiteY2" fmla="*/ 0 h 576469"/>
                <a:gd name="connsiteX0" fmla="*/ 1687665 w 1687665"/>
                <a:gd name="connsiteY0" fmla="*/ 432777 h 432777"/>
                <a:gd name="connsiteX1" fmla="*/ 455212 w 1687665"/>
                <a:gd name="connsiteY1" fmla="*/ 82920 h 432777"/>
                <a:gd name="connsiteX2" fmla="*/ 0 w 1687665"/>
                <a:gd name="connsiteY2" fmla="*/ 0 h 432777"/>
                <a:gd name="connsiteX0" fmla="*/ 1232453 w 1232453"/>
                <a:gd name="connsiteY0" fmla="*/ 349857 h 349857"/>
                <a:gd name="connsiteX1" fmla="*/ 0 w 1232453"/>
                <a:gd name="connsiteY1" fmla="*/ 0 h 349857"/>
                <a:gd name="connsiteX0" fmla="*/ 1284704 w 1284704"/>
                <a:gd name="connsiteY0" fmla="*/ 369451 h 369451"/>
                <a:gd name="connsiteX1" fmla="*/ 0 w 1284704"/>
                <a:gd name="connsiteY1" fmla="*/ 0 h 36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4704" h="369451">
                  <a:moveTo>
                    <a:pt x="1284704" y="369451"/>
                  </a:moveTo>
                  <a:lnTo>
                    <a:pt x="0" y="0"/>
                  </a:lnTo>
                </a:path>
              </a:pathLst>
            </a:custGeom>
            <a:noFill/>
            <a:ln w="317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 flipH="1">
              <a:off x="1051788" y="4309154"/>
              <a:ext cx="349856" cy="145009"/>
            </a:xfrm>
            <a:prstGeom prst="line">
              <a:avLst/>
            </a:prstGeom>
            <a:solidFill>
              <a:schemeClr val="bg1"/>
            </a:solidFill>
            <a:ln w="190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53" name="矩形 52"/>
            <p:cNvSpPr/>
            <p:nvPr/>
          </p:nvSpPr>
          <p:spPr>
            <a:xfrm rot="716582">
              <a:off x="3631322" y="4744111"/>
              <a:ext cx="1787922" cy="26523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400" dirty="0" smtClean="0">
                  <a:solidFill>
                    <a:srgbClr val="00FFFF"/>
                  </a:solidFill>
                </a:rPr>
                <a:t>RC</a:t>
              </a:r>
              <a:r>
                <a:rPr lang="zh-TW" altLang="en-US" sz="1400" dirty="0" smtClean="0">
                  <a:solidFill>
                    <a:srgbClr val="00FFFF"/>
                  </a:solidFill>
                </a:rPr>
                <a:t>截水溝</a:t>
              </a:r>
              <a:r>
                <a:rPr lang="en-US" altLang="zh-TW" sz="1400" dirty="0" smtClean="0">
                  <a:solidFill>
                    <a:srgbClr val="00FFFF"/>
                  </a:solidFill>
                </a:rPr>
                <a:t>(103</a:t>
              </a:r>
              <a:r>
                <a:rPr lang="zh-TW" altLang="en-US" sz="1400" dirty="0" smtClean="0">
                  <a:solidFill>
                    <a:srgbClr val="00FFFF"/>
                  </a:solidFill>
                </a:rPr>
                <a:t>年</a:t>
              </a:r>
              <a:r>
                <a:rPr lang="en-US" altLang="zh-TW" sz="1400" dirty="0" smtClean="0">
                  <a:solidFill>
                    <a:srgbClr val="00FFFF"/>
                  </a:solidFill>
                </a:rPr>
                <a:t>)</a:t>
              </a:r>
              <a:endParaRPr lang="zh-TW" altLang="en-US" sz="1400" dirty="0">
                <a:solidFill>
                  <a:srgbClr val="00FFFF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 rot="902157">
              <a:off x="2068262" y="3672164"/>
              <a:ext cx="897682" cy="21544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400" dirty="0" smtClean="0">
                  <a:solidFill>
                    <a:srgbClr val="00FFFF"/>
                  </a:solidFill>
                </a:rPr>
                <a:t>土溝截水溝</a:t>
              </a:r>
              <a:endParaRPr lang="zh-TW" altLang="en-US" sz="1400" dirty="0">
                <a:solidFill>
                  <a:srgbClr val="00FFFF"/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 rot="16690573">
              <a:off x="5567107" y="4039332"/>
              <a:ext cx="1274388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400" dirty="0" smtClean="0">
                  <a:solidFill>
                    <a:srgbClr val="00FFFF"/>
                  </a:solidFill>
                </a:rPr>
                <a:t>富世排水</a:t>
              </a:r>
              <a:r>
                <a:rPr lang="en-US" altLang="zh-TW" sz="1400" dirty="0" smtClean="0">
                  <a:solidFill>
                    <a:srgbClr val="00FFFF"/>
                  </a:solidFill>
                </a:rPr>
                <a:t>DF003</a:t>
              </a:r>
              <a:endParaRPr lang="zh-TW" altLang="en-US" sz="1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65" name="Line 10"/>
          <p:cNvSpPr>
            <a:spLocks noChangeShapeType="1"/>
          </p:cNvSpPr>
          <p:nvPr/>
        </p:nvSpPr>
        <p:spPr bwMode="auto">
          <a:xfrm flipH="1">
            <a:off x="4177567" y="3939420"/>
            <a:ext cx="2950938" cy="23677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 flipV="1">
            <a:off x="2795050" y="3874853"/>
            <a:ext cx="685213" cy="115814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矩形 66"/>
          <p:cNvSpPr/>
          <p:nvPr/>
        </p:nvSpPr>
        <p:spPr>
          <a:xfrm>
            <a:off x="368031" y="2037829"/>
            <a:ext cx="1699763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/>
            <a:r>
              <a:rPr lang="en-US" altLang="zh-TW" sz="1400" dirty="0" smtClean="0">
                <a:solidFill>
                  <a:srgbClr val="FFFF00"/>
                </a:solidFill>
                <a:latin typeface="+mj-lt"/>
              </a:rPr>
              <a:t>RC</a:t>
            </a:r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截水溝易淤積土砂</a:t>
            </a:r>
            <a:endParaRPr lang="zh-TW" altLang="en-US" sz="14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413" y="4719985"/>
            <a:ext cx="2287934" cy="1461981"/>
          </a:xfrm>
          <a:prstGeom prst="rect">
            <a:avLst/>
          </a:prstGeom>
        </p:spPr>
      </p:pic>
      <p:sp>
        <p:nvSpPr>
          <p:cNvPr id="70" name="Line 10"/>
          <p:cNvSpPr>
            <a:spLocks noChangeShapeType="1"/>
          </p:cNvSpPr>
          <p:nvPr/>
        </p:nvSpPr>
        <p:spPr bwMode="auto">
          <a:xfrm flipV="1">
            <a:off x="1382289" y="3393769"/>
            <a:ext cx="82772" cy="1290656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" name="矩形 70"/>
          <p:cNvSpPr/>
          <p:nvPr/>
        </p:nvSpPr>
        <p:spPr>
          <a:xfrm>
            <a:off x="415413" y="6181967"/>
            <a:ext cx="2287933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/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土溝銜接</a:t>
            </a:r>
            <a:r>
              <a:rPr lang="en-US" altLang="zh-TW" sz="1400" dirty="0" smtClean="0">
                <a:solidFill>
                  <a:srgbClr val="FFFF00"/>
                </a:solidFill>
                <a:latin typeface="+mj-lt"/>
              </a:rPr>
              <a:t>RC</a:t>
            </a:r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溝，定期清淤</a:t>
            </a:r>
            <a:endParaRPr lang="zh-TW" altLang="en-US" sz="14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2036" y="716398"/>
            <a:ext cx="2547264" cy="15502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80263" y="2551121"/>
            <a:ext cx="189154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altLang="zh-TW" sz="1800" dirty="0" smtClean="0">
                <a:solidFill>
                  <a:srgbClr val="FF0000"/>
                </a:solidFill>
              </a:rPr>
              <a:t>a.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325080" y="3204811"/>
            <a:ext cx="189154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altLang="zh-TW" sz="1800" dirty="0" smtClean="0">
                <a:solidFill>
                  <a:srgbClr val="FF0000"/>
                </a:solidFill>
              </a:rPr>
              <a:t>a.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21292" y="2951168"/>
            <a:ext cx="208390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altLang="zh-TW" sz="1800" dirty="0" smtClean="0">
                <a:solidFill>
                  <a:srgbClr val="FF0000"/>
                </a:solidFill>
              </a:rPr>
              <a:t>b.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022078" y="3807556"/>
            <a:ext cx="176330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altLang="zh-TW" sz="1800" dirty="0" smtClean="0">
                <a:solidFill>
                  <a:srgbClr val="FF0000"/>
                </a:solidFill>
              </a:rPr>
              <a:t>c.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364089" y="2073323"/>
            <a:ext cx="3728432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/>
            <a:r>
              <a:rPr lang="en-US" altLang="zh-TW" sz="1400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altLang="zh-TW" sz="1400" dirty="0" smtClean="0">
                <a:solidFill>
                  <a:srgbClr val="FFFF00"/>
                </a:solidFill>
                <a:latin typeface="+mj-lt"/>
              </a:rPr>
              <a:t>.</a:t>
            </a:r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區內裸露土地完成植生綠化杜絕地表沖刷</a:t>
            </a:r>
            <a:endParaRPr lang="zh-TW" altLang="en-US" sz="1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 flipH="1">
            <a:off x="3923270" y="1809724"/>
            <a:ext cx="3103607" cy="91386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6242202" y="4499932"/>
            <a:ext cx="2730858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/>
            <a:r>
              <a:rPr lang="en-US" altLang="zh-TW" sz="1400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en-US" altLang="zh-TW" sz="1400" dirty="0" smtClean="0">
                <a:solidFill>
                  <a:srgbClr val="FFFF00"/>
                </a:solidFill>
                <a:latin typeface="+mj-lt"/>
              </a:rPr>
              <a:t>.</a:t>
            </a:r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截水溝尾</a:t>
            </a:r>
            <a:r>
              <a:rPr lang="en-US" altLang="zh-TW" sz="1400" dirty="0" smtClean="0">
                <a:solidFill>
                  <a:srgbClr val="FFFF00"/>
                </a:solidFill>
                <a:latin typeface="+mj-lt"/>
              </a:rPr>
              <a:t>10709</a:t>
            </a:r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完成疏通砌石</a:t>
            </a:r>
            <a:endParaRPr lang="zh-TW" altLang="en-US" sz="14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8" name="直線接點 37"/>
          <p:cNvCxnSpPr/>
          <p:nvPr/>
        </p:nvCxnSpPr>
        <p:spPr bwMode="auto">
          <a:xfrm flipV="1">
            <a:off x="7909059" y="3655028"/>
            <a:ext cx="105861" cy="81283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FF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2267744" y="2037829"/>
            <a:ext cx="514866" cy="127717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5684850" y="6642556"/>
            <a:ext cx="3459150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/>
            <a:r>
              <a:rPr lang="en-US" altLang="zh-TW" sz="1400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altLang="zh-TW" sz="1400" dirty="0" smtClean="0">
                <a:solidFill>
                  <a:srgbClr val="FFFF00"/>
                </a:solidFill>
                <a:latin typeface="+mj-lt"/>
              </a:rPr>
              <a:t>.</a:t>
            </a:r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截水溝尾</a:t>
            </a:r>
            <a:r>
              <a:rPr lang="en-US" altLang="zh-TW" sz="1400" dirty="0" smtClean="0">
                <a:solidFill>
                  <a:srgbClr val="FFFF00"/>
                </a:solidFill>
                <a:latin typeface="+mj-lt"/>
              </a:rPr>
              <a:t>10710</a:t>
            </a:r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已完成兩側拍漿施工</a:t>
            </a:r>
            <a:endParaRPr lang="zh-TW" altLang="en-US" sz="1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向下箭號 15"/>
          <p:cNvSpPr/>
          <p:nvPr/>
        </p:nvSpPr>
        <p:spPr bwMode="auto">
          <a:xfrm>
            <a:off x="7123927" y="4745472"/>
            <a:ext cx="483704" cy="287526"/>
          </a:xfrm>
          <a:prstGeom prst="downArrow">
            <a:avLst/>
          </a:prstGeom>
          <a:solidFill>
            <a:srgbClr val="FF00FF">
              <a:alpha val="31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0800" rIns="0" bIns="10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向下箭號 50"/>
          <p:cNvSpPr/>
          <p:nvPr/>
        </p:nvSpPr>
        <p:spPr bwMode="auto">
          <a:xfrm rot="16200000">
            <a:off x="6648596" y="1321717"/>
            <a:ext cx="483704" cy="287526"/>
          </a:xfrm>
          <a:prstGeom prst="downArrow">
            <a:avLst/>
          </a:prstGeom>
          <a:solidFill>
            <a:srgbClr val="FF00FF">
              <a:alpha val="31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0800" rIns="0" bIns="10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779303" y="6639167"/>
            <a:ext cx="2287933" cy="215444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lvl="2"/>
            <a:r>
              <a:rPr lang="en-US" altLang="zh-TW" sz="1400" dirty="0" smtClean="0">
                <a:solidFill>
                  <a:srgbClr val="FFFF00"/>
                </a:solidFill>
                <a:latin typeface="+mj-lt"/>
              </a:rPr>
              <a:t>RC</a:t>
            </a:r>
            <a:r>
              <a:rPr lang="zh-TW" altLang="en-US" sz="1400" dirty="0" smtClean="0">
                <a:solidFill>
                  <a:srgbClr val="FFFF00"/>
                </a:solidFill>
                <a:latin typeface="+mj-lt"/>
              </a:rPr>
              <a:t>排水溝定期清淤</a:t>
            </a:r>
            <a:endParaRPr lang="zh-TW" altLang="en-US" sz="14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66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1551136" y="28179"/>
            <a:ext cx="4345199" cy="482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2800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亞泥礦場</a:t>
            </a:r>
            <a:r>
              <a:rPr kumimoji="1" lang="zh-TW" altLang="en-US" sz="28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地質安全總</a:t>
            </a:r>
            <a:r>
              <a:rPr kumimoji="1" lang="zh-TW" altLang="en-US" sz="2800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檢查</a:t>
            </a:r>
            <a:endParaRPr kumimoji="1" lang="zh-TW" altLang="en-US" sz="28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7359" y="838883"/>
            <a:ext cx="1064294" cy="958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white"/>
                </a:solidFill>
              </a:rPr>
              <a:t>土石流潛勢溪流調查</a:t>
            </a:r>
            <a:endParaRPr kumimoji="1" lang="zh-TW" altLang="en-US" sz="1800" b="0" dirty="0">
              <a:solidFill>
                <a:prstClr val="white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214668" y="856098"/>
            <a:ext cx="1394237" cy="554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white"/>
                </a:solidFill>
              </a:rPr>
              <a:t>工程地質</a:t>
            </a:r>
            <a:endParaRPr kumimoji="1" lang="en-US" altLang="zh-TW" sz="1800" b="0" dirty="0" smtClean="0">
              <a:solidFill>
                <a:prstClr val="white"/>
              </a:solidFill>
            </a:endParaRPr>
          </a:p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white"/>
                </a:solidFill>
              </a:rPr>
              <a:t>現勘調查</a:t>
            </a:r>
            <a:endParaRPr kumimoji="1" lang="zh-TW" altLang="en-US" sz="1800" b="0" dirty="0">
              <a:solidFill>
                <a:prstClr val="white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068943" y="888324"/>
            <a:ext cx="1292860" cy="5595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white"/>
                </a:solidFill>
              </a:rPr>
              <a:t>地質敏感區調查</a:t>
            </a:r>
            <a:endParaRPr kumimoji="1" lang="zh-TW" altLang="en-US" sz="1800" b="0" dirty="0">
              <a:solidFill>
                <a:prstClr val="white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3146094" y="1686519"/>
            <a:ext cx="1645881" cy="4248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地表地質調查</a:t>
            </a:r>
            <a:endParaRPr kumimoji="1" lang="en-US" altLang="zh-TW" sz="1800" b="0" dirty="0">
              <a:solidFill>
                <a:prstClr val="black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156043" y="1508605"/>
            <a:ext cx="1512888" cy="5868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航空影像購置及比對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1524422" y="4528520"/>
            <a:ext cx="4099955" cy="9256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l" defTabSz="3628796" eaLnBrk="0" hangingPunct="0">
              <a:spcBef>
                <a:spcPct val="0"/>
              </a:spcBef>
              <a:defRPr/>
            </a:pPr>
            <a:r>
              <a:rPr kumimoji="1" lang="en-US" altLang="zh-TW" sz="1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1" lang="zh-TW" altLang="en-US" sz="1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地質資料成果彙整</a:t>
            </a:r>
            <a:endParaRPr kumimoji="1" lang="en-US" altLang="zh-TW" sz="18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defTabSz="3628796" eaLnBrk="0" hangingPunct="0">
              <a:spcBef>
                <a:spcPct val="0"/>
              </a:spcBef>
              <a:defRPr/>
            </a:pPr>
            <a:r>
              <a:rPr lang="en-US" altLang="zh-TW" sz="1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地質災害類型、</a:t>
            </a:r>
            <a:r>
              <a:rPr kumimoji="1" lang="zh-TW" altLang="en-US" sz="1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可能致災</a:t>
            </a:r>
            <a:r>
              <a:rPr lang="zh-TW" altLang="en-US" sz="1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地點及影響範圍</a:t>
            </a:r>
            <a:endParaRPr lang="zh-TW" altLang="en-US" sz="18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1" name="肘形接點 40"/>
          <p:cNvCxnSpPr>
            <a:stCxn id="5" idx="2"/>
            <a:endCxn id="8" idx="0"/>
          </p:cNvCxnSpPr>
          <p:nvPr/>
        </p:nvCxnSpPr>
        <p:spPr>
          <a:xfrm rot="5400000">
            <a:off x="3530945" y="695532"/>
            <a:ext cx="377221" cy="83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接點 41"/>
          <p:cNvCxnSpPr>
            <a:stCxn id="5" idx="2"/>
            <a:endCxn id="7" idx="0"/>
          </p:cNvCxnSpPr>
          <p:nvPr/>
        </p:nvCxnSpPr>
        <p:spPr>
          <a:xfrm rot="5400000">
            <a:off x="2645265" y="-222374"/>
            <a:ext cx="344995" cy="181194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流程圖: 決策 97"/>
          <p:cNvSpPr/>
          <p:nvPr/>
        </p:nvSpPr>
        <p:spPr>
          <a:xfrm>
            <a:off x="4757152" y="5497631"/>
            <a:ext cx="2241996" cy="864097"/>
          </a:xfrm>
          <a:prstGeom prst="flowChartDecisi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l" defTabSz="3628796" eaLnBrk="0" hangingPunct="0">
              <a:spcBef>
                <a:spcPct val="0"/>
              </a:spcBef>
            </a:pPr>
            <a:r>
              <a:rPr kumimoji="1" lang="zh-TW" altLang="en-US" sz="1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</a:t>
            </a:r>
            <a:r>
              <a:rPr kumimoji="1" lang="en-US" altLang="zh-TW" sz="1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1" lang="zh-TW" altLang="en-US" sz="1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部落說明會</a:t>
            </a:r>
          </a:p>
        </p:txBody>
      </p:sp>
      <p:sp>
        <p:nvSpPr>
          <p:cNvPr id="66" name="圓角矩形 65"/>
          <p:cNvSpPr/>
          <p:nvPr/>
        </p:nvSpPr>
        <p:spPr>
          <a:xfrm>
            <a:off x="5053648" y="854748"/>
            <a:ext cx="1655350" cy="4865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>
                <a:solidFill>
                  <a:prstClr val="white"/>
                </a:solidFill>
              </a:rPr>
              <a:t>歷史</a:t>
            </a:r>
            <a:r>
              <a:rPr kumimoji="1" lang="zh-TW" altLang="en-US" sz="1800" b="0" dirty="0" smtClean="0">
                <a:solidFill>
                  <a:prstClr val="white"/>
                </a:solidFill>
              </a:rPr>
              <a:t>影像分析</a:t>
            </a:r>
            <a:endParaRPr kumimoji="1" lang="zh-TW" altLang="en-US" sz="1800" b="0" dirty="0">
              <a:solidFill>
                <a:prstClr val="white"/>
              </a:solidFill>
            </a:endParaRPr>
          </a:p>
        </p:txBody>
      </p:sp>
      <p:cxnSp>
        <p:nvCxnSpPr>
          <p:cNvPr id="67" name="肘形接點 66"/>
          <p:cNvCxnSpPr>
            <a:stCxn id="5" idx="2"/>
            <a:endCxn id="66" idx="0"/>
          </p:cNvCxnSpPr>
          <p:nvPr/>
        </p:nvCxnSpPr>
        <p:spPr>
          <a:xfrm rot="16200000" flipH="1">
            <a:off x="4630707" y="-395869"/>
            <a:ext cx="343645" cy="21575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圓角矩形 69"/>
          <p:cNvSpPr/>
          <p:nvPr/>
        </p:nvSpPr>
        <p:spPr>
          <a:xfrm>
            <a:off x="7085301" y="871814"/>
            <a:ext cx="1417002" cy="57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white"/>
                </a:solidFill>
              </a:rPr>
              <a:t>監測作業</a:t>
            </a:r>
            <a:endParaRPr kumimoji="1" lang="zh-TW" altLang="en-US" sz="1800" b="0" dirty="0">
              <a:solidFill>
                <a:prstClr val="white"/>
              </a:solidFill>
            </a:endParaRPr>
          </a:p>
        </p:txBody>
      </p:sp>
      <p:cxnSp>
        <p:nvCxnSpPr>
          <p:cNvPr id="72" name="肘形接點 71"/>
          <p:cNvCxnSpPr>
            <a:stCxn id="5" idx="2"/>
            <a:endCxn id="70" idx="0"/>
          </p:cNvCxnSpPr>
          <p:nvPr/>
        </p:nvCxnSpPr>
        <p:spPr>
          <a:xfrm rot="16200000" flipH="1">
            <a:off x="5578414" y="-1343575"/>
            <a:ext cx="360711" cy="407006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圓角矩形 89"/>
          <p:cNvSpPr/>
          <p:nvPr/>
        </p:nvSpPr>
        <p:spPr>
          <a:xfrm>
            <a:off x="5193954" y="2236903"/>
            <a:ext cx="1636774" cy="7420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建立</a:t>
            </a:r>
            <a:r>
              <a:rPr kumimoji="1" lang="en-US" altLang="zh-TW" sz="1800" b="0" dirty="0" smtClean="0">
                <a:solidFill>
                  <a:prstClr val="black"/>
                </a:solidFill>
              </a:rPr>
              <a:t>UAV</a:t>
            </a:r>
            <a:r>
              <a:rPr kumimoji="1" lang="zh-TW" altLang="en-US" sz="1800" b="0" dirty="0" smtClean="0">
                <a:solidFill>
                  <a:prstClr val="black"/>
                </a:solidFill>
              </a:rPr>
              <a:t>數值地形及比對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91" name="圓角矩形 90"/>
          <p:cNvSpPr/>
          <p:nvPr/>
        </p:nvSpPr>
        <p:spPr>
          <a:xfrm>
            <a:off x="5202596" y="3063820"/>
            <a:ext cx="1636774" cy="7420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kumimoji="1" lang="zh-TW" altLang="en-US" sz="1800" b="0" dirty="0">
                <a:solidFill>
                  <a:prstClr val="black"/>
                </a:solidFill>
              </a:rPr>
              <a:t>空載光達拍攝及比對</a:t>
            </a:r>
          </a:p>
        </p:txBody>
      </p:sp>
      <p:sp>
        <p:nvSpPr>
          <p:cNvPr id="92" name="圓角矩形 91"/>
          <p:cNvSpPr/>
          <p:nvPr/>
        </p:nvSpPr>
        <p:spPr>
          <a:xfrm>
            <a:off x="7222349" y="1548487"/>
            <a:ext cx="1512888" cy="405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傾斜管監測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93" name="圓角矩形 92"/>
          <p:cNvSpPr/>
          <p:nvPr/>
        </p:nvSpPr>
        <p:spPr>
          <a:xfrm>
            <a:off x="7264455" y="2087059"/>
            <a:ext cx="1512888" cy="367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地下水監測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94" name="圓角矩形 93"/>
          <p:cNvSpPr/>
          <p:nvPr/>
        </p:nvSpPr>
        <p:spPr>
          <a:xfrm>
            <a:off x="7308147" y="2560594"/>
            <a:ext cx="1512888" cy="4331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稜鏡監測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95" name="圓角矩形 94"/>
          <p:cNvSpPr/>
          <p:nvPr/>
        </p:nvSpPr>
        <p:spPr>
          <a:xfrm>
            <a:off x="7322661" y="3090425"/>
            <a:ext cx="1512888" cy="478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en-US" altLang="zh-TW" sz="1800" b="0" dirty="0" smtClean="0">
                <a:solidFill>
                  <a:prstClr val="black"/>
                </a:solidFill>
              </a:rPr>
              <a:t>CCD</a:t>
            </a:r>
            <a:r>
              <a:rPr kumimoji="1" lang="zh-TW" altLang="en-US" sz="1800" b="0" dirty="0" smtClean="0">
                <a:solidFill>
                  <a:prstClr val="black"/>
                </a:solidFill>
              </a:rPr>
              <a:t>攝影機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96" name="圓角矩形 95"/>
          <p:cNvSpPr/>
          <p:nvPr/>
        </p:nvSpPr>
        <p:spPr>
          <a:xfrm>
            <a:off x="3178955" y="2263813"/>
            <a:ext cx="1645881" cy="4248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地形特徵判釋</a:t>
            </a:r>
            <a:endParaRPr kumimoji="1" lang="en-US" altLang="zh-TW" sz="1800" b="0" dirty="0">
              <a:solidFill>
                <a:prstClr val="black"/>
              </a:solidFill>
            </a:endParaRPr>
          </a:p>
        </p:txBody>
      </p:sp>
      <p:sp>
        <p:nvSpPr>
          <p:cNvPr id="99" name="圓角矩形 98"/>
          <p:cNvSpPr/>
          <p:nvPr/>
        </p:nvSpPr>
        <p:spPr>
          <a:xfrm>
            <a:off x="3197251" y="3385621"/>
            <a:ext cx="1645881" cy="4248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kumimoji="1" lang="zh-TW" altLang="en-US" sz="1800" b="0" dirty="0">
                <a:solidFill>
                  <a:prstClr val="black"/>
                </a:solidFill>
              </a:rPr>
              <a:t>地質鑽探</a:t>
            </a:r>
            <a:endParaRPr kumimoji="1" lang="en-US" altLang="zh-TW" sz="1800" b="0" dirty="0">
              <a:solidFill>
                <a:prstClr val="black"/>
              </a:solidFill>
            </a:endParaRPr>
          </a:p>
        </p:txBody>
      </p:sp>
      <p:sp>
        <p:nvSpPr>
          <p:cNvPr id="101" name="圓角矩形 100"/>
          <p:cNvSpPr/>
          <p:nvPr/>
        </p:nvSpPr>
        <p:spPr>
          <a:xfrm>
            <a:off x="3171336" y="2836068"/>
            <a:ext cx="1645881" cy="4248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地電阻探測</a:t>
            </a:r>
            <a:endParaRPr kumimoji="1" lang="en-US" altLang="zh-TW" sz="1800" b="0" dirty="0">
              <a:solidFill>
                <a:prstClr val="black"/>
              </a:solidFill>
            </a:endParaRPr>
          </a:p>
        </p:txBody>
      </p:sp>
      <p:sp>
        <p:nvSpPr>
          <p:cNvPr id="102" name="圓角矩形 101"/>
          <p:cNvSpPr/>
          <p:nvPr/>
        </p:nvSpPr>
        <p:spPr>
          <a:xfrm>
            <a:off x="1311471" y="1618056"/>
            <a:ext cx="1511300" cy="6188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不連續面調查分析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103" name="圓角矩形 102"/>
          <p:cNvSpPr/>
          <p:nvPr/>
        </p:nvSpPr>
        <p:spPr>
          <a:xfrm>
            <a:off x="1311471" y="2322630"/>
            <a:ext cx="1511300" cy="3254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線型調查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105" name="圓角矩形 104"/>
          <p:cNvSpPr/>
          <p:nvPr/>
        </p:nvSpPr>
        <p:spPr>
          <a:xfrm>
            <a:off x="1326711" y="2810310"/>
            <a:ext cx="1511300" cy="5602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邊坡穩定分析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sp>
        <p:nvSpPr>
          <p:cNvPr id="106" name="圓角矩形 105"/>
          <p:cNvSpPr/>
          <p:nvPr/>
        </p:nvSpPr>
        <p:spPr>
          <a:xfrm>
            <a:off x="3227731" y="3903781"/>
            <a:ext cx="1645881" cy="4248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kumimoji="1" lang="zh-TW" altLang="en-US" sz="1800" b="0" dirty="0">
                <a:solidFill>
                  <a:prstClr val="black"/>
                </a:solidFill>
              </a:rPr>
              <a:t>力學試驗</a:t>
            </a:r>
            <a:endParaRPr kumimoji="1" lang="en-US" altLang="zh-TW" sz="1800" b="0" dirty="0">
              <a:solidFill>
                <a:prstClr val="black"/>
              </a:solidFill>
            </a:endParaRPr>
          </a:p>
        </p:txBody>
      </p:sp>
      <p:cxnSp>
        <p:nvCxnSpPr>
          <p:cNvPr id="107" name="肘形接點 106"/>
          <p:cNvCxnSpPr>
            <a:endCxn id="102" idx="1"/>
          </p:cNvCxnSpPr>
          <p:nvPr/>
        </p:nvCxnSpPr>
        <p:spPr>
          <a:xfrm rot="16200000" flipH="1">
            <a:off x="883390" y="1499399"/>
            <a:ext cx="759358" cy="9680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肘形接點 108"/>
          <p:cNvCxnSpPr>
            <a:stCxn id="7" idx="1"/>
            <a:endCxn id="103" idx="1"/>
          </p:cNvCxnSpPr>
          <p:nvPr/>
        </p:nvCxnSpPr>
        <p:spPr>
          <a:xfrm rot="10800000" flipH="1" flipV="1">
            <a:off x="1214667" y="1133513"/>
            <a:ext cx="96803" cy="1351835"/>
          </a:xfrm>
          <a:prstGeom prst="bentConnector3">
            <a:avLst>
              <a:gd name="adj1" fmla="val 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肘形接點 112"/>
          <p:cNvCxnSpPr>
            <a:stCxn id="7" idx="1"/>
            <a:endCxn id="105" idx="1"/>
          </p:cNvCxnSpPr>
          <p:nvPr/>
        </p:nvCxnSpPr>
        <p:spPr>
          <a:xfrm rot="10800000" flipH="1" flipV="1">
            <a:off x="1214667" y="1133513"/>
            <a:ext cx="112043" cy="1956911"/>
          </a:xfrm>
          <a:prstGeom prst="bentConnector3">
            <a:avLst>
              <a:gd name="adj1" fmla="val 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肘形接點 116"/>
          <p:cNvCxnSpPr/>
          <p:nvPr/>
        </p:nvCxnSpPr>
        <p:spPr>
          <a:xfrm rot="16200000" flipH="1">
            <a:off x="2728017" y="1526333"/>
            <a:ext cx="759358" cy="9680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肘形接點 117"/>
          <p:cNvCxnSpPr/>
          <p:nvPr/>
        </p:nvCxnSpPr>
        <p:spPr>
          <a:xfrm rot="10800000" flipH="1" flipV="1">
            <a:off x="3059294" y="1160447"/>
            <a:ext cx="96803" cy="1351835"/>
          </a:xfrm>
          <a:prstGeom prst="bentConnector3">
            <a:avLst>
              <a:gd name="adj1" fmla="val 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肘形接點 118"/>
          <p:cNvCxnSpPr/>
          <p:nvPr/>
        </p:nvCxnSpPr>
        <p:spPr>
          <a:xfrm rot="10800000" flipH="1" flipV="1">
            <a:off x="3059294" y="1160447"/>
            <a:ext cx="112043" cy="1956911"/>
          </a:xfrm>
          <a:prstGeom prst="bentConnector3">
            <a:avLst>
              <a:gd name="adj1" fmla="val 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肘形接點 120"/>
          <p:cNvCxnSpPr>
            <a:stCxn id="8" idx="1"/>
            <a:endCxn id="99" idx="1"/>
          </p:cNvCxnSpPr>
          <p:nvPr/>
        </p:nvCxnSpPr>
        <p:spPr>
          <a:xfrm rot="10800000" flipH="1" flipV="1">
            <a:off x="3068943" y="1168120"/>
            <a:ext cx="128308" cy="2429947"/>
          </a:xfrm>
          <a:prstGeom prst="bentConnector3">
            <a:avLst>
              <a:gd name="adj1" fmla="val -1979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肘形接點 126"/>
          <p:cNvCxnSpPr>
            <a:stCxn id="8" idx="1"/>
            <a:endCxn id="106" idx="1"/>
          </p:cNvCxnSpPr>
          <p:nvPr/>
        </p:nvCxnSpPr>
        <p:spPr>
          <a:xfrm rot="10800000" flipH="1" flipV="1">
            <a:off x="3068943" y="1168120"/>
            <a:ext cx="158788" cy="2948107"/>
          </a:xfrm>
          <a:prstGeom prst="bentConnector3">
            <a:avLst>
              <a:gd name="adj1" fmla="val -685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肘形接點 131"/>
          <p:cNvCxnSpPr>
            <a:endCxn id="12" idx="1"/>
          </p:cNvCxnSpPr>
          <p:nvPr/>
        </p:nvCxnSpPr>
        <p:spPr>
          <a:xfrm rot="16200000" flipH="1">
            <a:off x="4796542" y="1442513"/>
            <a:ext cx="606959" cy="11204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肘形接點 132"/>
          <p:cNvCxnSpPr>
            <a:endCxn id="90" idx="1"/>
          </p:cNvCxnSpPr>
          <p:nvPr/>
        </p:nvCxnSpPr>
        <p:spPr>
          <a:xfrm rot="16200000" flipH="1">
            <a:off x="4395238" y="1809209"/>
            <a:ext cx="1447479" cy="14995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肘形接點 133"/>
          <p:cNvCxnSpPr>
            <a:stCxn id="66" idx="1"/>
            <a:endCxn id="91" idx="1"/>
          </p:cNvCxnSpPr>
          <p:nvPr/>
        </p:nvCxnSpPr>
        <p:spPr>
          <a:xfrm rot="10800000" flipH="1" flipV="1">
            <a:off x="5053648" y="1098015"/>
            <a:ext cx="148948" cy="2336828"/>
          </a:xfrm>
          <a:prstGeom prst="bentConnector3">
            <a:avLst>
              <a:gd name="adj1" fmla="val -7308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肘形接點 139"/>
          <p:cNvCxnSpPr>
            <a:endCxn id="92" idx="1"/>
          </p:cNvCxnSpPr>
          <p:nvPr/>
        </p:nvCxnSpPr>
        <p:spPr>
          <a:xfrm rot="16200000" flipH="1">
            <a:off x="6835627" y="1364729"/>
            <a:ext cx="635486" cy="13795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肘形接點 140"/>
          <p:cNvCxnSpPr>
            <a:endCxn id="93" idx="1"/>
          </p:cNvCxnSpPr>
          <p:nvPr/>
        </p:nvCxnSpPr>
        <p:spPr>
          <a:xfrm rot="16200000" flipH="1">
            <a:off x="6521724" y="1527912"/>
            <a:ext cx="1305398" cy="1800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肘形接點 141"/>
          <p:cNvCxnSpPr>
            <a:stCxn id="70" idx="1"/>
            <a:endCxn id="94" idx="1"/>
          </p:cNvCxnSpPr>
          <p:nvPr/>
        </p:nvCxnSpPr>
        <p:spPr>
          <a:xfrm rot="10800000" flipH="1" flipV="1">
            <a:off x="7085301" y="1159865"/>
            <a:ext cx="222846" cy="1617303"/>
          </a:xfrm>
          <a:prstGeom prst="bentConnector3">
            <a:avLst>
              <a:gd name="adj1" fmla="val -488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肘形接點 142"/>
          <p:cNvCxnSpPr>
            <a:stCxn id="70" idx="1"/>
            <a:endCxn id="95" idx="1"/>
          </p:cNvCxnSpPr>
          <p:nvPr/>
        </p:nvCxnSpPr>
        <p:spPr>
          <a:xfrm rot="10800000" flipH="1" flipV="1">
            <a:off x="7085301" y="1159865"/>
            <a:ext cx="237360" cy="2169785"/>
          </a:xfrm>
          <a:prstGeom prst="bentConnector3">
            <a:avLst>
              <a:gd name="adj1" fmla="val -458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圓角矩形 154"/>
          <p:cNvSpPr/>
          <p:nvPr/>
        </p:nvSpPr>
        <p:spPr>
          <a:xfrm>
            <a:off x="7330456" y="3664555"/>
            <a:ext cx="1512888" cy="478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地震監測儀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cxnSp>
        <p:nvCxnSpPr>
          <p:cNvPr id="156" name="肘形接點 155"/>
          <p:cNvCxnSpPr>
            <a:stCxn id="70" idx="1"/>
            <a:endCxn id="155" idx="1"/>
          </p:cNvCxnSpPr>
          <p:nvPr/>
        </p:nvCxnSpPr>
        <p:spPr>
          <a:xfrm rot="10800000" flipH="1" flipV="1">
            <a:off x="7085300" y="1159865"/>
            <a:ext cx="245155" cy="2743915"/>
          </a:xfrm>
          <a:prstGeom prst="bentConnector3">
            <a:avLst>
              <a:gd name="adj1" fmla="val -444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肘形接點 168"/>
          <p:cNvCxnSpPr>
            <a:stCxn id="5" idx="2"/>
            <a:endCxn id="6" idx="0"/>
          </p:cNvCxnSpPr>
          <p:nvPr/>
        </p:nvCxnSpPr>
        <p:spPr>
          <a:xfrm rot="5400000">
            <a:off x="1977731" y="-907122"/>
            <a:ext cx="327780" cy="316423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圓角矩形 180"/>
          <p:cNvSpPr/>
          <p:nvPr/>
        </p:nvSpPr>
        <p:spPr>
          <a:xfrm>
            <a:off x="7322661" y="4289295"/>
            <a:ext cx="1512888" cy="638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地面光達監測及比對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cxnSp>
        <p:nvCxnSpPr>
          <p:cNvPr id="182" name="肘形接點 181"/>
          <p:cNvCxnSpPr>
            <a:stCxn id="70" idx="1"/>
            <a:endCxn id="181" idx="1"/>
          </p:cNvCxnSpPr>
          <p:nvPr/>
        </p:nvCxnSpPr>
        <p:spPr>
          <a:xfrm rot="10800000" flipH="1" flipV="1">
            <a:off x="7085301" y="1159866"/>
            <a:ext cx="237360" cy="3448670"/>
          </a:xfrm>
          <a:prstGeom prst="bentConnector3">
            <a:avLst>
              <a:gd name="adj1" fmla="val -458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肘形接點 182"/>
          <p:cNvCxnSpPr>
            <a:stCxn id="6" idx="2"/>
            <a:endCxn id="22" idx="1"/>
          </p:cNvCxnSpPr>
          <p:nvPr/>
        </p:nvCxnSpPr>
        <p:spPr>
          <a:xfrm rot="16200000" flipH="1">
            <a:off x="-555139" y="2911783"/>
            <a:ext cx="3194206" cy="96491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肘形接點 199"/>
          <p:cNvCxnSpPr>
            <a:stCxn id="105" idx="2"/>
            <a:endCxn id="22" idx="1"/>
          </p:cNvCxnSpPr>
          <p:nvPr/>
        </p:nvCxnSpPr>
        <p:spPr>
          <a:xfrm rot="5400000">
            <a:off x="992990" y="3901973"/>
            <a:ext cx="1620804" cy="557939"/>
          </a:xfrm>
          <a:prstGeom prst="bentConnector4">
            <a:avLst>
              <a:gd name="adj1" fmla="val 35722"/>
              <a:gd name="adj2" fmla="val 1409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圓角矩形 202"/>
          <p:cNvSpPr/>
          <p:nvPr/>
        </p:nvSpPr>
        <p:spPr>
          <a:xfrm>
            <a:off x="5235997" y="3957652"/>
            <a:ext cx="1636774" cy="3710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kumimoji="1" lang="zh-TW" altLang="en-US" sz="1800" b="0" dirty="0" smtClean="0">
                <a:solidFill>
                  <a:prstClr val="black"/>
                </a:solidFill>
              </a:rPr>
              <a:t>長期地形變位</a:t>
            </a:r>
            <a:endParaRPr kumimoji="1" lang="zh-TW" altLang="en-US" sz="1800" b="0" dirty="0">
              <a:solidFill>
                <a:prstClr val="black"/>
              </a:solidFill>
            </a:endParaRPr>
          </a:p>
        </p:txBody>
      </p:sp>
      <p:cxnSp>
        <p:nvCxnSpPr>
          <p:cNvPr id="204" name="肘形接點 203"/>
          <p:cNvCxnSpPr>
            <a:stCxn id="66" idx="1"/>
            <a:endCxn id="203" idx="1"/>
          </p:cNvCxnSpPr>
          <p:nvPr/>
        </p:nvCxnSpPr>
        <p:spPr>
          <a:xfrm rot="10800000" flipH="1" flipV="1">
            <a:off x="5053647" y="1098014"/>
            <a:ext cx="182349" cy="3045149"/>
          </a:xfrm>
          <a:prstGeom prst="bentConnector3">
            <a:avLst>
              <a:gd name="adj1" fmla="val 199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肘形接點 212"/>
          <p:cNvCxnSpPr>
            <a:stCxn id="106" idx="2"/>
            <a:endCxn id="22" idx="0"/>
          </p:cNvCxnSpPr>
          <p:nvPr/>
        </p:nvCxnSpPr>
        <p:spPr>
          <a:xfrm rot="5400000">
            <a:off x="3712614" y="4190461"/>
            <a:ext cx="199845" cy="47627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肘形接點 229"/>
          <p:cNvCxnSpPr>
            <a:stCxn id="203" idx="2"/>
          </p:cNvCxnSpPr>
          <p:nvPr/>
        </p:nvCxnSpPr>
        <p:spPr>
          <a:xfrm rot="5400000">
            <a:off x="5605143" y="4347910"/>
            <a:ext cx="468477" cy="430007"/>
          </a:xfrm>
          <a:prstGeom prst="bentConnector3">
            <a:avLst>
              <a:gd name="adj1" fmla="val 1053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圓角矩形 232"/>
          <p:cNvSpPr/>
          <p:nvPr/>
        </p:nvSpPr>
        <p:spPr>
          <a:xfrm>
            <a:off x="1662386" y="5664193"/>
            <a:ext cx="2140557" cy="52959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l" defTabSz="3628796" eaLnBrk="0" hangingPunct="0">
              <a:spcBef>
                <a:spcPct val="0"/>
              </a:spcBef>
              <a:defRPr/>
            </a:pPr>
            <a:r>
              <a:rPr lang="zh-TW" altLang="en-US" sz="1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地質專家諮詢小組</a:t>
            </a:r>
            <a:endParaRPr lang="zh-TW" altLang="en-US" sz="18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34" name="直線單箭頭接點 233"/>
          <p:cNvCxnSpPr>
            <a:endCxn id="233" idx="0"/>
          </p:cNvCxnSpPr>
          <p:nvPr/>
        </p:nvCxnSpPr>
        <p:spPr>
          <a:xfrm>
            <a:off x="2732664" y="5490151"/>
            <a:ext cx="1" cy="1740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線單箭頭接點 236"/>
          <p:cNvCxnSpPr>
            <a:stCxn id="233" idx="3"/>
            <a:endCxn id="98" idx="1"/>
          </p:cNvCxnSpPr>
          <p:nvPr/>
        </p:nvCxnSpPr>
        <p:spPr>
          <a:xfrm>
            <a:off x="3802943" y="5928990"/>
            <a:ext cx="954209" cy="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肘形接點 240"/>
          <p:cNvCxnSpPr>
            <a:stCxn id="98" idx="0"/>
            <a:endCxn id="22" idx="3"/>
          </p:cNvCxnSpPr>
          <p:nvPr/>
        </p:nvCxnSpPr>
        <p:spPr>
          <a:xfrm rot="16200000" flipV="1">
            <a:off x="5498121" y="5117601"/>
            <a:ext cx="506287" cy="25377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肘形接點 243"/>
          <p:cNvCxnSpPr>
            <a:stCxn id="98" idx="3"/>
          </p:cNvCxnSpPr>
          <p:nvPr/>
        </p:nvCxnSpPr>
        <p:spPr>
          <a:xfrm flipV="1">
            <a:off x="6999148" y="4608536"/>
            <a:ext cx="86153" cy="132114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圓角矩形 271"/>
          <p:cNvSpPr/>
          <p:nvPr/>
        </p:nvSpPr>
        <p:spPr>
          <a:xfrm>
            <a:off x="2922762" y="6331708"/>
            <a:ext cx="2522409" cy="48568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l" defTabSz="3628796" eaLnBrk="0" hangingPunct="0">
              <a:spcBef>
                <a:spcPct val="0"/>
              </a:spcBef>
              <a:defRPr/>
            </a:pPr>
            <a:r>
              <a:rPr lang="zh-TW" altLang="en-US" sz="1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緊急應變及疏散措施</a:t>
            </a:r>
            <a:endParaRPr lang="zh-TW" altLang="en-US" sz="18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99" name="肘形接點 298"/>
          <p:cNvCxnSpPr/>
          <p:nvPr/>
        </p:nvCxnSpPr>
        <p:spPr>
          <a:xfrm>
            <a:off x="8488655" y="1159866"/>
            <a:ext cx="12700" cy="5408276"/>
          </a:xfrm>
          <a:prstGeom prst="bentConnector3">
            <a:avLst>
              <a:gd name="adj1" fmla="val 341194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字方塊 118"/>
          <p:cNvSpPr txBox="1">
            <a:spLocks noChangeArrowheads="1"/>
          </p:cNvSpPr>
          <p:nvPr/>
        </p:nvSpPr>
        <p:spPr bwMode="auto">
          <a:xfrm>
            <a:off x="5929149" y="4999490"/>
            <a:ext cx="577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0" hangingPunct="0">
              <a:spcBef>
                <a:spcPct val="0"/>
              </a:spcBef>
            </a:pPr>
            <a:r>
              <a:rPr lang="zh-TW" altLang="en-US" sz="1400" b="0" dirty="0" smtClean="0">
                <a:solidFill>
                  <a:prstClr val="black"/>
                </a:solidFill>
              </a:rPr>
              <a:t>補充調查</a:t>
            </a:r>
            <a:endParaRPr lang="zh-TW" altLang="en-US" sz="1400" b="0" dirty="0">
              <a:solidFill>
                <a:prstClr val="black"/>
              </a:solidFill>
            </a:endParaRPr>
          </a:p>
        </p:txBody>
      </p:sp>
      <p:sp>
        <p:nvSpPr>
          <p:cNvPr id="71" name="文字方塊 118"/>
          <p:cNvSpPr txBox="1">
            <a:spLocks noChangeArrowheads="1"/>
          </p:cNvSpPr>
          <p:nvPr/>
        </p:nvSpPr>
        <p:spPr bwMode="auto">
          <a:xfrm>
            <a:off x="6997028" y="5381047"/>
            <a:ext cx="1067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0" hangingPunct="0">
              <a:spcBef>
                <a:spcPct val="0"/>
              </a:spcBef>
            </a:pPr>
            <a:r>
              <a:rPr lang="zh-TW" altLang="en-US" sz="1400" b="0" dirty="0" smtClean="0">
                <a:solidFill>
                  <a:prstClr val="black"/>
                </a:solidFill>
              </a:rPr>
              <a:t>對策</a:t>
            </a:r>
            <a:r>
              <a:rPr lang="en-US" altLang="zh-TW" sz="1400" b="0" dirty="0" smtClean="0">
                <a:solidFill>
                  <a:prstClr val="black"/>
                </a:solidFill>
              </a:rPr>
              <a:t>:</a:t>
            </a:r>
            <a:r>
              <a:rPr lang="zh-TW" altLang="en-US" sz="1400" b="0" dirty="0" smtClean="0">
                <a:solidFill>
                  <a:prstClr val="black"/>
                </a:solidFill>
              </a:rPr>
              <a:t>管理潛在風險</a:t>
            </a:r>
            <a:endParaRPr lang="zh-TW" altLang="en-US" sz="1400" b="0" dirty="0">
              <a:solidFill>
                <a:prstClr val="black"/>
              </a:solidFill>
            </a:endParaRPr>
          </a:p>
        </p:txBody>
      </p:sp>
      <p:sp>
        <p:nvSpPr>
          <p:cNvPr id="73" name="文字方塊 118"/>
          <p:cNvSpPr txBox="1">
            <a:spLocks noChangeArrowheads="1"/>
          </p:cNvSpPr>
          <p:nvPr/>
        </p:nvSpPr>
        <p:spPr bwMode="auto">
          <a:xfrm>
            <a:off x="6280549" y="6331708"/>
            <a:ext cx="2221754" cy="485682"/>
          </a:xfrm>
          <a:prstGeom prst="rect">
            <a:avLst/>
          </a:prstGeom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defTabSz="3628796">
              <a:defRPr kumimoji="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l" eaLnBrk="0" hangingPunct="0">
              <a:spcBef>
                <a:spcPct val="0"/>
              </a:spcBef>
            </a:pPr>
            <a:r>
              <a:rPr lang="zh-TW" altLang="en-US" sz="1800" dirty="0">
                <a:solidFill>
                  <a:prstClr val="white"/>
                </a:solidFill>
              </a:rPr>
              <a:t>保全對象</a:t>
            </a:r>
            <a:r>
              <a:rPr lang="en-US" altLang="zh-TW" sz="1800" dirty="0">
                <a:solidFill>
                  <a:prstClr val="white"/>
                </a:solidFill>
              </a:rPr>
              <a:t>:</a:t>
            </a:r>
            <a:r>
              <a:rPr lang="zh-TW" altLang="en-US" sz="1800" dirty="0">
                <a:solidFill>
                  <a:prstClr val="white"/>
                </a:solidFill>
              </a:rPr>
              <a:t>建立預警</a:t>
            </a:r>
          </a:p>
        </p:txBody>
      </p:sp>
      <p:cxnSp>
        <p:nvCxnSpPr>
          <p:cNvPr id="120" name="直線單箭頭接點 119"/>
          <p:cNvCxnSpPr>
            <a:stCxn id="73" idx="1"/>
            <a:endCxn id="272" idx="3"/>
          </p:cNvCxnSpPr>
          <p:nvPr/>
        </p:nvCxnSpPr>
        <p:spPr>
          <a:xfrm flipH="1">
            <a:off x="5445171" y="6574549"/>
            <a:ext cx="83537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肘形接點 121"/>
          <p:cNvCxnSpPr>
            <a:stCxn id="272" idx="1"/>
            <a:endCxn id="233" idx="2"/>
          </p:cNvCxnSpPr>
          <p:nvPr/>
        </p:nvCxnSpPr>
        <p:spPr>
          <a:xfrm rot="10800000">
            <a:off x="2732666" y="6193787"/>
            <a:ext cx="190097" cy="3807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投影片編號版面配置區 3"/>
          <p:cNvSpPr txBox="1">
            <a:spLocks/>
          </p:cNvSpPr>
          <p:nvPr/>
        </p:nvSpPr>
        <p:spPr>
          <a:xfrm>
            <a:off x="8783638" y="6457028"/>
            <a:ext cx="360362" cy="360362"/>
          </a:xfrm>
          <a:prstGeom prst="rect">
            <a:avLst/>
          </a:prstGeom>
          <a:solidFill>
            <a:srgbClr val="00008A">
              <a:lumMod val="7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0" tIns="0" rIns="0" bIns="0" rtlCol="0" anchor="ctr" anchorCtr="1"/>
          <a:lstStyle>
            <a:defPPr>
              <a:defRPr lang="zh-TW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0" sz="1800" b="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eaLnBrk="0" hangingPunct="0">
              <a:defRPr/>
            </a:pPr>
            <a:fld id="{2C2B5B43-4987-4F17-AC3E-0BE58EA9FFAB}" type="slidenum">
              <a:rPr lang="zh-TW" altLang="en-US">
                <a:solidFill>
                  <a:srgbClr val="FFFFFF"/>
                </a:solidFill>
              </a:rPr>
              <a:pPr eaLnBrk="0" hangingPunct="0">
                <a:defRPr/>
              </a:pPr>
              <a:t>6</a:t>
            </a:fld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7504" y="116632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二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0303" t="13294" r="12096" b="9921"/>
          <a:stretch>
            <a:fillRect/>
          </a:stretch>
        </p:blipFill>
        <p:spPr bwMode="auto">
          <a:xfrm>
            <a:off x="1987006" y="0"/>
            <a:ext cx="6636517" cy="423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20773" t="13641" r="14861" b="9177"/>
          <a:stretch>
            <a:fillRect/>
          </a:stretch>
        </p:blipFill>
        <p:spPr bwMode="auto">
          <a:xfrm>
            <a:off x="435428" y="4310743"/>
            <a:ext cx="3778323" cy="254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 l="20439" t="13244" r="3148" b="9375"/>
          <a:stretch>
            <a:fillRect/>
          </a:stretch>
        </p:blipFill>
        <p:spPr bwMode="auto">
          <a:xfrm>
            <a:off x="4412346" y="4271491"/>
            <a:ext cx="4542972" cy="258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0" y="0"/>
            <a:ext cx="5004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二</a:t>
            </a:r>
            <a:r>
              <a:rPr lang="en-US" altLang="zh-TW" dirty="0" smtClean="0">
                <a:solidFill>
                  <a:srgbClr val="FF0000"/>
                </a:solidFill>
              </a:rPr>
              <a:t>.2018</a:t>
            </a:r>
            <a:r>
              <a:rPr lang="zh-TW" altLang="en-US" dirty="0" smtClean="0">
                <a:solidFill>
                  <a:srgbClr val="FF0000"/>
                </a:solidFill>
              </a:rPr>
              <a:t>年</a:t>
            </a:r>
            <a:r>
              <a:rPr lang="en-US" altLang="zh-TW" dirty="0" smtClean="0">
                <a:solidFill>
                  <a:srgbClr val="FF0000"/>
                </a:solidFill>
              </a:rPr>
              <a:t>10</a:t>
            </a:r>
            <a:r>
              <a:rPr lang="zh-TW" altLang="en-US" dirty="0" smtClean="0">
                <a:solidFill>
                  <a:srgbClr val="FF0000"/>
                </a:solidFill>
              </a:rPr>
              <a:t>月</a:t>
            </a:r>
            <a:r>
              <a:rPr lang="zh-TW" altLang="en-US" dirty="0">
                <a:solidFill>
                  <a:srgbClr val="FF0000"/>
                </a:solidFill>
              </a:rPr>
              <a:t>完成</a:t>
            </a:r>
            <a:r>
              <a:rPr lang="zh-TW" altLang="en-US" dirty="0" smtClean="0">
                <a:solidFill>
                  <a:srgbClr val="FF0000"/>
                </a:solidFill>
              </a:rPr>
              <a:t>光逹地形拍攝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7504" y="620688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dirty="0" smtClean="0">
                <a:solidFill>
                  <a:srgbClr val="0000FF"/>
                </a:solidFill>
              </a:rPr>
              <a:t>提供礦區大地構造判釋及地質調查底圖用。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 algn="l"/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51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3236006" cy="836711"/>
          </a:xfrm>
        </p:spPr>
        <p:txBody>
          <a:bodyPr>
            <a:normAutofit fontScale="90000"/>
          </a:bodyPr>
          <a:lstStyle/>
          <a:p>
            <a:r>
              <a:rPr lang="en-US" altLang="zh-TW" sz="2800" dirty="0" smtClean="0"/>
              <a:t>2018</a:t>
            </a:r>
            <a:r>
              <a:rPr lang="zh-TW" altLang="en-US" sz="2800" dirty="0" smtClean="0"/>
              <a:t>年</a:t>
            </a:r>
            <a:r>
              <a:rPr lang="en-US" altLang="zh-TW" sz="2800" dirty="0" smtClean="0"/>
              <a:t>10</a:t>
            </a:r>
            <a:r>
              <a:rPr lang="zh-TW" altLang="en-US" sz="2800" dirty="0" smtClean="0"/>
              <a:t>月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地面光達成果圖</a:t>
            </a:r>
            <a:endParaRPr lang="zh-TW" altLang="en-US" sz="2800" dirty="0"/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"/>
          <a:stretch>
            <a:fillRect/>
          </a:stretch>
        </p:blipFill>
        <p:spPr bwMode="auto">
          <a:xfrm>
            <a:off x="3236006" y="29028"/>
            <a:ext cx="5849938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圖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36" y="3384323"/>
            <a:ext cx="6132512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9181" y="917912"/>
            <a:ext cx="223283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000" dirty="0" smtClean="0"/>
              <a:t>以地面光達擷取</a:t>
            </a:r>
            <a:r>
              <a:rPr lang="en-US" altLang="zh-TW" sz="2000" dirty="0" smtClean="0"/>
              <a:t>26</a:t>
            </a:r>
            <a:r>
              <a:rPr lang="zh-TW" altLang="en-US" sz="2000" dirty="0" smtClean="0"/>
              <a:t>萬餘筆資料點雲建構數值地形</a:t>
            </a:r>
            <a:endParaRPr lang="en-US" altLang="zh-TW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000" dirty="0" smtClean="0"/>
              <a:t>未來以</a:t>
            </a:r>
            <a:r>
              <a:rPr lang="en-US" altLang="zh-TW" sz="2000" dirty="0" smtClean="0"/>
              <a:t>4</a:t>
            </a:r>
            <a:r>
              <a:rPr lang="zh-TW" altLang="en-US" sz="2000" dirty="0" smtClean="0"/>
              <a:t>個月間隔時間進行第二次</a:t>
            </a:r>
            <a:r>
              <a:rPr lang="zh-TW" altLang="zh-TW" sz="2000" dirty="0" smtClean="0"/>
              <a:t>掃瞄</a:t>
            </a:r>
            <a:r>
              <a:rPr lang="zh-TW" altLang="en-US" sz="2000" dirty="0" smtClean="0"/>
              <a:t>，</a:t>
            </a:r>
            <a:r>
              <a:rPr lang="zh-TW" altLang="zh-TW" sz="2000" dirty="0" smtClean="0"/>
              <a:t>可與</a:t>
            </a:r>
            <a:r>
              <a:rPr lang="zh-TW" altLang="en-US" sz="2000" dirty="0" smtClean="0"/>
              <a:t>前次地形</a:t>
            </a:r>
            <a:r>
              <a:rPr lang="zh-TW" altLang="zh-TW" sz="2000" dirty="0" smtClean="0"/>
              <a:t>進行</a:t>
            </a:r>
            <a:r>
              <a:rPr lang="zh-TW" altLang="zh-TW" sz="2000" dirty="0"/>
              <a:t>比對</a:t>
            </a:r>
            <a:r>
              <a:rPr lang="zh-TW" altLang="zh-TW" sz="2000" dirty="0" smtClean="0"/>
              <a:t>分析</a:t>
            </a:r>
            <a:r>
              <a:rPr lang="zh-TW" altLang="en-US" sz="2000" dirty="0" smtClean="0"/>
              <a:t>，確保邊坡安全及建立邊坡監測預警機制</a:t>
            </a:r>
            <a:endParaRPr lang="en-US" altLang="zh-TW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zh-TW" sz="2000" dirty="0" smtClean="0"/>
              <a:t>地面</a:t>
            </a:r>
            <a:r>
              <a:rPr lang="zh-TW" altLang="zh-TW" sz="2000" dirty="0"/>
              <a:t>光達點雲資料與空載光達資料進行結合，資料可互補並進行分析處理</a:t>
            </a:r>
            <a:r>
              <a:rPr lang="zh-TW" altLang="zh-TW" sz="2000" dirty="0" smtClean="0"/>
              <a:t>。</a:t>
            </a:r>
            <a:endParaRPr lang="zh-TW" altLang="zh-TW" sz="2000" dirty="0"/>
          </a:p>
        </p:txBody>
      </p:sp>
      <p:pic>
        <p:nvPicPr>
          <p:cNvPr id="6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19" y="792229"/>
            <a:ext cx="1815173" cy="2421324"/>
          </a:xfrm>
        </p:spPr>
      </p:pic>
    </p:spTree>
    <p:extLst>
      <p:ext uri="{BB962C8B-B14F-4D97-AF65-F5344CB8AC3E}">
        <p14:creationId xmlns:p14="http://schemas.microsoft.com/office/powerpoint/2010/main" val="6678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132890" y="457200"/>
            <a:ext cx="6735872" cy="6400800"/>
            <a:chOff x="3055938" y="960438"/>
            <a:chExt cx="5981700" cy="5897562"/>
          </a:xfrm>
        </p:grpSpPr>
        <p:pic>
          <p:nvPicPr>
            <p:cNvPr id="23556" name="圖片 4"/>
            <p:cNvPicPr>
              <a:picLocks noChangeAspect="1"/>
            </p:cNvPicPr>
            <p:nvPr/>
          </p:nvPicPr>
          <p:blipFill>
            <a:blip r:embed="rId2"/>
            <a:srcRect l="12898" t="4630" r="35652" b="2370"/>
            <a:stretch>
              <a:fillRect/>
            </a:stretch>
          </p:blipFill>
          <p:spPr bwMode="auto">
            <a:xfrm>
              <a:off x="3055938" y="960438"/>
              <a:ext cx="5981700" cy="589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直線單箭頭接點 6"/>
            <p:cNvCxnSpPr/>
            <p:nvPr/>
          </p:nvCxnSpPr>
          <p:spPr>
            <a:xfrm>
              <a:off x="6496050" y="3908425"/>
              <a:ext cx="34925" cy="3016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/>
            <p:cNvCxnSpPr/>
            <p:nvPr/>
          </p:nvCxnSpPr>
          <p:spPr>
            <a:xfrm>
              <a:off x="7135813" y="3805238"/>
              <a:ext cx="34925" cy="3016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7783513" y="3738563"/>
              <a:ext cx="34925" cy="3016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61" name="群組 16"/>
            <p:cNvGrpSpPr>
              <a:grpSpLocks/>
            </p:cNvGrpSpPr>
            <p:nvPr/>
          </p:nvGrpSpPr>
          <p:grpSpPr bwMode="auto">
            <a:xfrm>
              <a:off x="3233738" y="1009650"/>
              <a:ext cx="722312" cy="425368"/>
              <a:chOff x="3233294" y="1009040"/>
              <a:chExt cx="723086" cy="426560"/>
            </a:xfrm>
          </p:grpSpPr>
          <p:sp>
            <p:nvSpPr>
              <p:cNvPr id="14" name="向右箭號 13"/>
              <p:cNvSpPr/>
              <p:nvPr/>
            </p:nvSpPr>
            <p:spPr>
              <a:xfrm rot="2537226">
                <a:off x="3233294" y="1083862"/>
                <a:ext cx="371873" cy="101885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563" name="文字方塊 14"/>
              <p:cNvSpPr txBox="1">
                <a:spLocks noChangeArrowheads="1"/>
              </p:cNvSpPr>
              <p:nvPr/>
            </p:nvSpPr>
            <p:spPr bwMode="auto">
              <a:xfrm>
                <a:off x="3573383" y="1009040"/>
                <a:ext cx="382997" cy="426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>
                    <a:solidFill>
                      <a:prstClr val="black"/>
                    </a:solidFill>
                    <a:latin typeface="Calibri" pitchFamily="34" charset="0"/>
                    <a:ea typeface="新細明體"/>
                  </a:rPr>
                  <a:t>N</a:t>
                </a:r>
                <a:endParaRPr lang="zh-TW" altLang="en-US">
                  <a:solidFill>
                    <a:prstClr val="black"/>
                  </a:solidFill>
                  <a:latin typeface="Calibri" pitchFamily="34" charset="0"/>
                  <a:ea typeface="新細明體"/>
                </a:endParaRPr>
              </a:p>
            </p:txBody>
          </p:sp>
        </p:grpSp>
      </p:grpSp>
      <p:sp>
        <p:nvSpPr>
          <p:cNvPr id="23553" name="標題 1"/>
          <p:cNvSpPr>
            <a:spLocks noGrp="1"/>
          </p:cNvSpPr>
          <p:nvPr>
            <p:ph type="title"/>
          </p:nvPr>
        </p:nvSpPr>
        <p:spPr>
          <a:xfrm>
            <a:off x="458788" y="1"/>
            <a:ext cx="8226425" cy="45720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zh-TW" altLang="en-US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二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zh-TW" altLang="en-US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礦區植生大壁線型調查路線</a:t>
            </a:r>
          </a:p>
        </p:txBody>
      </p:sp>
      <p:sp>
        <p:nvSpPr>
          <p:cNvPr id="4" name="手繪多邊形 3"/>
          <p:cNvSpPr/>
          <p:nvPr/>
        </p:nvSpPr>
        <p:spPr>
          <a:xfrm>
            <a:off x="4421473" y="3263462"/>
            <a:ext cx="2764332" cy="2036379"/>
          </a:xfrm>
          <a:custGeom>
            <a:avLst/>
            <a:gdLst>
              <a:gd name="connsiteX0" fmla="*/ 334480 w 2084452"/>
              <a:gd name="connsiteY0" fmla="*/ 740979 h 945938"/>
              <a:gd name="connsiteX1" fmla="*/ 271418 w 2084452"/>
              <a:gd name="connsiteY1" fmla="*/ 614855 h 945938"/>
              <a:gd name="connsiteX2" fmla="*/ 208355 w 2084452"/>
              <a:gd name="connsiteY2" fmla="*/ 583324 h 945938"/>
              <a:gd name="connsiteX3" fmla="*/ 161059 w 2084452"/>
              <a:gd name="connsiteY3" fmla="*/ 551793 h 945938"/>
              <a:gd name="connsiteX4" fmla="*/ 129528 w 2084452"/>
              <a:gd name="connsiteY4" fmla="*/ 504497 h 945938"/>
              <a:gd name="connsiteX5" fmla="*/ 66466 w 2084452"/>
              <a:gd name="connsiteY5" fmla="*/ 362607 h 945938"/>
              <a:gd name="connsiteX6" fmla="*/ 19169 w 2084452"/>
              <a:gd name="connsiteY6" fmla="*/ 315310 h 945938"/>
              <a:gd name="connsiteX7" fmla="*/ 3404 w 2084452"/>
              <a:gd name="connsiteY7" fmla="*/ 268014 h 945938"/>
              <a:gd name="connsiteX8" fmla="*/ 19169 w 2084452"/>
              <a:gd name="connsiteY8" fmla="*/ 31531 h 945938"/>
              <a:gd name="connsiteX9" fmla="*/ 113762 w 2084452"/>
              <a:gd name="connsiteY9" fmla="*/ 0 h 945938"/>
              <a:gd name="connsiteX10" fmla="*/ 302949 w 2084452"/>
              <a:gd name="connsiteY10" fmla="*/ 78828 h 945938"/>
              <a:gd name="connsiteX11" fmla="*/ 444838 w 2084452"/>
              <a:gd name="connsiteY11" fmla="*/ 173421 h 945938"/>
              <a:gd name="connsiteX12" fmla="*/ 492135 w 2084452"/>
              <a:gd name="connsiteY12" fmla="*/ 204952 h 945938"/>
              <a:gd name="connsiteX13" fmla="*/ 476369 w 2084452"/>
              <a:gd name="connsiteY13" fmla="*/ 252248 h 945938"/>
              <a:gd name="connsiteX14" fmla="*/ 460604 w 2084452"/>
              <a:gd name="connsiteY14" fmla="*/ 315310 h 945938"/>
              <a:gd name="connsiteX15" fmla="*/ 429073 w 2084452"/>
              <a:gd name="connsiteY15" fmla="*/ 378372 h 945938"/>
              <a:gd name="connsiteX16" fmla="*/ 570962 w 2084452"/>
              <a:gd name="connsiteY16" fmla="*/ 630621 h 945938"/>
              <a:gd name="connsiteX17" fmla="*/ 618259 w 2084452"/>
              <a:gd name="connsiteY17" fmla="*/ 646386 h 945938"/>
              <a:gd name="connsiteX18" fmla="*/ 649790 w 2084452"/>
              <a:gd name="connsiteY18" fmla="*/ 693683 h 945938"/>
              <a:gd name="connsiteX19" fmla="*/ 744383 w 2084452"/>
              <a:gd name="connsiteY19" fmla="*/ 725214 h 945938"/>
              <a:gd name="connsiteX20" fmla="*/ 791680 w 2084452"/>
              <a:gd name="connsiteY20" fmla="*/ 772510 h 945938"/>
              <a:gd name="connsiteX21" fmla="*/ 886273 w 2084452"/>
              <a:gd name="connsiteY21" fmla="*/ 788276 h 945938"/>
              <a:gd name="connsiteX22" fmla="*/ 949335 w 2084452"/>
              <a:gd name="connsiteY22" fmla="*/ 804041 h 945938"/>
              <a:gd name="connsiteX23" fmla="*/ 980866 w 2084452"/>
              <a:gd name="connsiteY23" fmla="*/ 914400 h 945938"/>
              <a:gd name="connsiteX24" fmla="*/ 1028162 w 2084452"/>
              <a:gd name="connsiteY24" fmla="*/ 945931 h 945938"/>
              <a:gd name="connsiteX25" fmla="*/ 1327707 w 2084452"/>
              <a:gd name="connsiteY25" fmla="*/ 914400 h 945938"/>
              <a:gd name="connsiteX26" fmla="*/ 1375004 w 2084452"/>
              <a:gd name="connsiteY26" fmla="*/ 882869 h 945938"/>
              <a:gd name="connsiteX27" fmla="*/ 1422300 w 2084452"/>
              <a:gd name="connsiteY27" fmla="*/ 756745 h 945938"/>
              <a:gd name="connsiteX28" fmla="*/ 1532659 w 2084452"/>
              <a:gd name="connsiteY28" fmla="*/ 740979 h 945938"/>
              <a:gd name="connsiteX29" fmla="*/ 1863735 w 2084452"/>
              <a:gd name="connsiteY29" fmla="*/ 725214 h 945938"/>
              <a:gd name="connsiteX30" fmla="*/ 2005624 w 2084452"/>
              <a:gd name="connsiteY30" fmla="*/ 677917 h 945938"/>
              <a:gd name="connsiteX31" fmla="*/ 2084452 w 2084452"/>
              <a:gd name="connsiteY31" fmla="*/ 662152 h 945938"/>
              <a:gd name="connsiteX0" fmla="*/ 334480 w 2084452"/>
              <a:gd name="connsiteY0" fmla="*/ 740979 h 945938"/>
              <a:gd name="connsiteX1" fmla="*/ 328896 w 2084452"/>
              <a:gd name="connsiteY1" fmla="*/ 737038 h 945938"/>
              <a:gd name="connsiteX2" fmla="*/ 271418 w 2084452"/>
              <a:gd name="connsiteY2" fmla="*/ 614855 h 945938"/>
              <a:gd name="connsiteX3" fmla="*/ 208355 w 2084452"/>
              <a:gd name="connsiteY3" fmla="*/ 583324 h 945938"/>
              <a:gd name="connsiteX4" fmla="*/ 161059 w 2084452"/>
              <a:gd name="connsiteY4" fmla="*/ 551793 h 945938"/>
              <a:gd name="connsiteX5" fmla="*/ 129528 w 2084452"/>
              <a:gd name="connsiteY5" fmla="*/ 504497 h 945938"/>
              <a:gd name="connsiteX6" fmla="*/ 66466 w 2084452"/>
              <a:gd name="connsiteY6" fmla="*/ 362607 h 945938"/>
              <a:gd name="connsiteX7" fmla="*/ 19169 w 2084452"/>
              <a:gd name="connsiteY7" fmla="*/ 315310 h 945938"/>
              <a:gd name="connsiteX8" fmla="*/ 3404 w 2084452"/>
              <a:gd name="connsiteY8" fmla="*/ 268014 h 945938"/>
              <a:gd name="connsiteX9" fmla="*/ 19169 w 2084452"/>
              <a:gd name="connsiteY9" fmla="*/ 31531 h 945938"/>
              <a:gd name="connsiteX10" fmla="*/ 113762 w 2084452"/>
              <a:gd name="connsiteY10" fmla="*/ 0 h 945938"/>
              <a:gd name="connsiteX11" fmla="*/ 302949 w 2084452"/>
              <a:gd name="connsiteY11" fmla="*/ 78828 h 945938"/>
              <a:gd name="connsiteX12" fmla="*/ 444838 w 2084452"/>
              <a:gd name="connsiteY12" fmla="*/ 173421 h 945938"/>
              <a:gd name="connsiteX13" fmla="*/ 492135 w 2084452"/>
              <a:gd name="connsiteY13" fmla="*/ 204952 h 945938"/>
              <a:gd name="connsiteX14" fmla="*/ 476369 w 2084452"/>
              <a:gd name="connsiteY14" fmla="*/ 252248 h 945938"/>
              <a:gd name="connsiteX15" fmla="*/ 460604 w 2084452"/>
              <a:gd name="connsiteY15" fmla="*/ 315310 h 945938"/>
              <a:gd name="connsiteX16" fmla="*/ 429073 w 2084452"/>
              <a:gd name="connsiteY16" fmla="*/ 378372 h 945938"/>
              <a:gd name="connsiteX17" fmla="*/ 570962 w 2084452"/>
              <a:gd name="connsiteY17" fmla="*/ 630621 h 945938"/>
              <a:gd name="connsiteX18" fmla="*/ 618259 w 2084452"/>
              <a:gd name="connsiteY18" fmla="*/ 646386 h 945938"/>
              <a:gd name="connsiteX19" fmla="*/ 649790 w 2084452"/>
              <a:gd name="connsiteY19" fmla="*/ 693683 h 945938"/>
              <a:gd name="connsiteX20" fmla="*/ 744383 w 2084452"/>
              <a:gd name="connsiteY20" fmla="*/ 725214 h 945938"/>
              <a:gd name="connsiteX21" fmla="*/ 791680 w 2084452"/>
              <a:gd name="connsiteY21" fmla="*/ 772510 h 945938"/>
              <a:gd name="connsiteX22" fmla="*/ 886273 w 2084452"/>
              <a:gd name="connsiteY22" fmla="*/ 788276 h 945938"/>
              <a:gd name="connsiteX23" fmla="*/ 949335 w 2084452"/>
              <a:gd name="connsiteY23" fmla="*/ 804041 h 945938"/>
              <a:gd name="connsiteX24" fmla="*/ 980866 w 2084452"/>
              <a:gd name="connsiteY24" fmla="*/ 914400 h 945938"/>
              <a:gd name="connsiteX25" fmla="*/ 1028162 w 2084452"/>
              <a:gd name="connsiteY25" fmla="*/ 945931 h 945938"/>
              <a:gd name="connsiteX26" fmla="*/ 1327707 w 2084452"/>
              <a:gd name="connsiteY26" fmla="*/ 914400 h 945938"/>
              <a:gd name="connsiteX27" fmla="*/ 1375004 w 2084452"/>
              <a:gd name="connsiteY27" fmla="*/ 882869 h 945938"/>
              <a:gd name="connsiteX28" fmla="*/ 1422300 w 2084452"/>
              <a:gd name="connsiteY28" fmla="*/ 756745 h 945938"/>
              <a:gd name="connsiteX29" fmla="*/ 1532659 w 2084452"/>
              <a:gd name="connsiteY29" fmla="*/ 740979 h 945938"/>
              <a:gd name="connsiteX30" fmla="*/ 1863735 w 2084452"/>
              <a:gd name="connsiteY30" fmla="*/ 725214 h 945938"/>
              <a:gd name="connsiteX31" fmla="*/ 2005624 w 2084452"/>
              <a:gd name="connsiteY31" fmla="*/ 677917 h 945938"/>
              <a:gd name="connsiteX32" fmla="*/ 2084452 w 2084452"/>
              <a:gd name="connsiteY32" fmla="*/ 662152 h 945938"/>
              <a:gd name="connsiteX0" fmla="*/ 334480 w 2084452"/>
              <a:gd name="connsiteY0" fmla="*/ 740979 h 1099829"/>
              <a:gd name="connsiteX1" fmla="*/ 271746 w 2084452"/>
              <a:gd name="connsiteY1" fmla="*/ 1098988 h 1099829"/>
              <a:gd name="connsiteX2" fmla="*/ 271418 w 2084452"/>
              <a:gd name="connsiteY2" fmla="*/ 614855 h 1099829"/>
              <a:gd name="connsiteX3" fmla="*/ 208355 w 2084452"/>
              <a:gd name="connsiteY3" fmla="*/ 583324 h 1099829"/>
              <a:gd name="connsiteX4" fmla="*/ 161059 w 2084452"/>
              <a:gd name="connsiteY4" fmla="*/ 551793 h 1099829"/>
              <a:gd name="connsiteX5" fmla="*/ 129528 w 2084452"/>
              <a:gd name="connsiteY5" fmla="*/ 504497 h 1099829"/>
              <a:gd name="connsiteX6" fmla="*/ 66466 w 2084452"/>
              <a:gd name="connsiteY6" fmla="*/ 362607 h 1099829"/>
              <a:gd name="connsiteX7" fmla="*/ 19169 w 2084452"/>
              <a:gd name="connsiteY7" fmla="*/ 315310 h 1099829"/>
              <a:gd name="connsiteX8" fmla="*/ 3404 w 2084452"/>
              <a:gd name="connsiteY8" fmla="*/ 268014 h 1099829"/>
              <a:gd name="connsiteX9" fmla="*/ 19169 w 2084452"/>
              <a:gd name="connsiteY9" fmla="*/ 31531 h 1099829"/>
              <a:gd name="connsiteX10" fmla="*/ 113762 w 2084452"/>
              <a:gd name="connsiteY10" fmla="*/ 0 h 1099829"/>
              <a:gd name="connsiteX11" fmla="*/ 302949 w 2084452"/>
              <a:gd name="connsiteY11" fmla="*/ 78828 h 1099829"/>
              <a:gd name="connsiteX12" fmla="*/ 444838 w 2084452"/>
              <a:gd name="connsiteY12" fmla="*/ 173421 h 1099829"/>
              <a:gd name="connsiteX13" fmla="*/ 492135 w 2084452"/>
              <a:gd name="connsiteY13" fmla="*/ 204952 h 1099829"/>
              <a:gd name="connsiteX14" fmla="*/ 476369 w 2084452"/>
              <a:gd name="connsiteY14" fmla="*/ 252248 h 1099829"/>
              <a:gd name="connsiteX15" fmla="*/ 460604 w 2084452"/>
              <a:gd name="connsiteY15" fmla="*/ 315310 h 1099829"/>
              <a:gd name="connsiteX16" fmla="*/ 429073 w 2084452"/>
              <a:gd name="connsiteY16" fmla="*/ 378372 h 1099829"/>
              <a:gd name="connsiteX17" fmla="*/ 570962 w 2084452"/>
              <a:gd name="connsiteY17" fmla="*/ 630621 h 1099829"/>
              <a:gd name="connsiteX18" fmla="*/ 618259 w 2084452"/>
              <a:gd name="connsiteY18" fmla="*/ 646386 h 1099829"/>
              <a:gd name="connsiteX19" fmla="*/ 649790 w 2084452"/>
              <a:gd name="connsiteY19" fmla="*/ 693683 h 1099829"/>
              <a:gd name="connsiteX20" fmla="*/ 744383 w 2084452"/>
              <a:gd name="connsiteY20" fmla="*/ 725214 h 1099829"/>
              <a:gd name="connsiteX21" fmla="*/ 791680 w 2084452"/>
              <a:gd name="connsiteY21" fmla="*/ 772510 h 1099829"/>
              <a:gd name="connsiteX22" fmla="*/ 886273 w 2084452"/>
              <a:gd name="connsiteY22" fmla="*/ 788276 h 1099829"/>
              <a:gd name="connsiteX23" fmla="*/ 949335 w 2084452"/>
              <a:gd name="connsiteY23" fmla="*/ 804041 h 1099829"/>
              <a:gd name="connsiteX24" fmla="*/ 980866 w 2084452"/>
              <a:gd name="connsiteY24" fmla="*/ 914400 h 1099829"/>
              <a:gd name="connsiteX25" fmla="*/ 1028162 w 2084452"/>
              <a:gd name="connsiteY25" fmla="*/ 945931 h 1099829"/>
              <a:gd name="connsiteX26" fmla="*/ 1327707 w 2084452"/>
              <a:gd name="connsiteY26" fmla="*/ 914400 h 1099829"/>
              <a:gd name="connsiteX27" fmla="*/ 1375004 w 2084452"/>
              <a:gd name="connsiteY27" fmla="*/ 882869 h 1099829"/>
              <a:gd name="connsiteX28" fmla="*/ 1422300 w 2084452"/>
              <a:gd name="connsiteY28" fmla="*/ 756745 h 1099829"/>
              <a:gd name="connsiteX29" fmla="*/ 1532659 w 2084452"/>
              <a:gd name="connsiteY29" fmla="*/ 740979 h 1099829"/>
              <a:gd name="connsiteX30" fmla="*/ 1863735 w 2084452"/>
              <a:gd name="connsiteY30" fmla="*/ 725214 h 1099829"/>
              <a:gd name="connsiteX31" fmla="*/ 2005624 w 2084452"/>
              <a:gd name="connsiteY31" fmla="*/ 677917 h 1099829"/>
              <a:gd name="connsiteX32" fmla="*/ 2084452 w 2084452"/>
              <a:gd name="connsiteY32" fmla="*/ 662152 h 1099829"/>
              <a:gd name="connsiteX0" fmla="*/ 29680 w 2084452"/>
              <a:gd name="connsiteY0" fmla="*/ 2036379 h 2036379"/>
              <a:gd name="connsiteX1" fmla="*/ 271746 w 2084452"/>
              <a:gd name="connsiteY1" fmla="*/ 1098988 h 2036379"/>
              <a:gd name="connsiteX2" fmla="*/ 271418 w 2084452"/>
              <a:gd name="connsiteY2" fmla="*/ 614855 h 2036379"/>
              <a:gd name="connsiteX3" fmla="*/ 208355 w 2084452"/>
              <a:gd name="connsiteY3" fmla="*/ 583324 h 2036379"/>
              <a:gd name="connsiteX4" fmla="*/ 161059 w 2084452"/>
              <a:gd name="connsiteY4" fmla="*/ 551793 h 2036379"/>
              <a:gd name="connsiteX5" fmla="*/ 129528 w 2084452"/>
              <a:gd name="connsiteY5" fmla="*/ 504497 h 2036379"/>
              <a:gd name="connsiteX6" fmla="*/ 66466 w 2084452"/>
              <a:gd name="connsiteY6" fmla="*/ 362607 h 2036379"/>
              <a:gd name="connsiteX7" fmla="*/ 19169 w 2084452"/>
              <a:gd name="connsiteY7" fmla="*/ 315310 h 2036379"/>
              <a:gd name="connsiteX8" fmla="*/ 3404 w 2084452"/>
              <a:gd name="connsiteY8" fmla="*/ 268014 h 2036379"/>
              <a:gd name="connsiteX9" fmla="*/ 19169 w 2084452"/>
              <a:gd name="connsiteY9" fmla="*/ 31531 h 2036379"/>
              <a:gd name="connsiteX10" fmla="*/ 113762 w 2084452"/>
              <a:gd name="connsiteY10" fmla="*/ 0 h 2036379"/>
              <a:gd name="connsiteX11" fmla="*/ 302949 w 2084452"/>
              <a:gd name="connsiteY11" fmla="*/ 78828 h 2036379"/>
              <a:gd name="connsiteX12" fmla="*/ 444838 w 2084452"/>
              <a:gd name="connsiteY12" fmla="*/ 173421 h 2036379"/>
              <a:gd name="connsiteX13" fmla="*/ 492135 w 2084452"/>
              <a:gd name="connsiteY13" fmla="*/ 204952 h 2036379"/>
              <a:gd name="connsiteX14" fmla="*/ 476369 w 2084452"/>
              <a:gd name="connsiteY14" fmla="*/ 252248 h 2036379"/>
              <a:gd name="connsiteX15" fmla="*/ 460604 w 2084452"/>
              <a:gd name="connsiteY15" fmla="*/ 315310 h 2036379"/>
              <a:gd name="connsiteX16" fmla="*/ 429073 w 2084452"/>
              <a:gd name="connsiteY16" fmla="*/ 378372 h 2036379"/>
              <a:gd name="connsiteX17" fmla="*/ 570962 w 2084452"/>
              <a:gd name="connsiteY17" fmla="*/ 630621 h 2036379"/>
              <a:gd name="connsiteX18" fmla="*/ 618259 w 2084452"/>
              <a:gd name="connsiteY18" fmla="*/ 646386 h 2036379"/>
              <a:gd name="connsiteX19" fmla="*/ 649790 w 2084452"/>
              <a:gd name="connsiteY19" fmla="*/ 693683 h 2036379"/>
              <a:gd name="connsiteX20" fmla="*/ 744383 w 2084452"/>
              <a:gd name="connsiteY20" fmla="*/ 725214 h 2036379"/>
              <a:gd name="connsiteX21" fmla="*/ 791680 w 2084452"/>
              <a:gd name="connsiteY21" fmla="*/ 772510 h 2036379"/>
              <a:gd name="connsiteX22" fmla="*/ 886273 w 2084452"/>
              <a:gd name="connsiteY22" fmla="*/ 788276 h 2036379"/>
              <a:gd name="connsiteX23" fmla="*/ 949335 w 2084452"/>
              <a:gd name="connsiteY23" fmla="*/ 804041 h 2036379"/>
              <a:gd name="connsiteX24" fmla="*/ 980866 w 2084452"/>
              <a:gd name="connsiteY24" fmla="*/ 914400 h 2036379"/>
              <a:gd name="connsiteX25" fmla="*/ 1028162 w 2084452"/>
              <a:gd name="connsiteY25" fmla="*/ 945931 h 2036379"/>
              <a:gd name="connsiteX26" fmla="*/ 1327707 w 2084452"/>
              <a:gd name="connsiteY26" fmla="*/ 914400 h 2036379"/>
              <a:gd name="connsiteX27" fmla="*/ 1375004 w 2084452"/>
              <a:gd name="connsiteY27" fmla="*/ 882869 h 2036379"/>
              <a:gd name="connsiteX28" fmla="*/ 1422300 w 2084452"/>
              <a:gd name="connsiteY28" fmla="*/ 756745 h 2036379"/>
              <a:gd name="connsiteX29" fmla="*/ 1532659 w 2084452"/>
              <a:gd name="connsiteY29" fmla="*/ 740979 h 2036379"/>
              <a:gd name="connsiteX30" fmla="*/ 1863735 w 2084452"/>
              <a:gd name="connsiteY30" fmla="*/ 725214 h 2036379"/>
              <a:gd name="connsiteX31" fmla="*/ 2005624 w 2084452"/>
              <a:gd name="connsiteY31" fmla="*/ 677917 h 2036379"/>
              <a:gd name="connsiteX32" fmla="*/ 2084452 w 2084452"/>
              <a:gd name="connsiteY32" fmla="*/ 662152 h 2036379"/>
              <a:gd name="connsiteX0" fmla="*/ 34479 w 2089251"/>
              <a:gd name="connsiteY0" fmla="*/ 2036379 h 2036379"/>
              <a:gd name="connsiteX1" fmla="*/ 320 w 2089251"/>
              <a:gd name="connsiteY1" fmla="*/ 1384738 h 2036379"/>
              <a:gd name="connsiteX2" fmla="*/ 276217 w 2089251"/>
              <a:gd name="connsiteY2" fmla="*/ 614855 h 2036379"/>
              <a:gd name="connsiteX3" fmla="*/ 213154 w 2089251"/>
              <a:gd name="connsiteY3" fmla="*/ 583324 h 2036379"/>
              <a:gd name="connsiteX4" fmla="*/ 165858 w 2089251"/>
              <a:gd name="connsiteY4" fmla="*/ 551793 h 2036379"/>
              <a:gd name="connsiteX5" fmla="*/ 134327 w 2089251"/>
              <a:gd name="connsiteY5" fmla="*/ 504497 h 2036379"/>
              <a:gd name="connsiteX6" fmla="*/ 71265 w 2089251"/>
              <a:gd name="connsiteY6" fmla="*/ 362607 h 2036379"/>
              <a:gd name="connsiteX7" fmla="*/ 23968 w 2089251"/>
              <a:gd name="connsiteY7" fmla="*/ 315310 h 2036379"/>
              <a:gd name="connsiteX8" fmla="*/ 8203 w 2089251"/>
              <a:gd name="connsiteY8" fmla="*/ 268014 h 2036379"/>
              <a:gd name="connsiteX9" fmla="*/ 23968 w 2089251"/>
              <a:gd name="connsiteY9" fmla="*/ 31531 h 2036379"/>
              <a:gd name="connsiteX10" fmla="*/ 118561 w 2089251"/>
              <a:gd name="connsiteY10" fmla="*/ 0 h 2036379"/>
              <a:gd name="connsiteX11" fmla="*/ 307748 w 2089251"/>
              <a:gd name="connsiteY11" fmla="*/ 78828 h 2036379"/>
              <a:gd name="connsiteX12" fmla="*/ 449637 w 2089251"/>
              <a:gd name="connsiteY12" fmla="*/ 173421 h 2036379"/>
              <a:gd name="connsiteX13" fmla="*/ 496934 w 2089251"/>
              <a:gd name="connsiteY13" fmla="*/ 204952 h 2036379"/>
              <a:gd name="connsiteX14" fmla="*/ 481168 w 2089251"/>
              <a:gd name="connsiteY14" fmla="*/ 252248 h 2036379"/>
              <a:gd name="connsiteX15" fmla="*/ 465403 w 2089251"/>
              <a:gd name="connsiteY15" fmla="*/ 315310 h 2036379"/>
              <a:gd name="connsiteX16" fmla="*/ 433872 w 2089251"/>
              <a:gd name="connsiteY16" fmla="*/ 378372 h 2036379"/>
              <a:gd name="connsiteX17" fmla="*/ 575761 w 2089251"/>
              <a:gd name="connsiteY17" fmla="*/ 630621 h 2036379"/>
              <a:gd name="connsiteX18" fmla="*/ 623058 w 2089251"/>
              <a:gd name="connsiteY18" fmla="*/ 646386 h 2036379"/>
              <a:gd name="connsiteX19" fmla="*/ 654589 w 2089251"/>
              <a:gd name="connsiteY19" fmla="*/ 693683 h 2036379"/>
              <a:gd name="connsiteX20" fmla="*/ 749182 w 2089251"/>
              <a:gd name="connsiteY20" fmla="*/ 725214 h 2036379"/>
              <a:gd name="connsiteX21" fmla="*/ 796479 w 2089251"/>
              <a:gd name="connsiteY21" fmla="*/ 772510 h 2036379"/>
              <a:gd name="connsiteX22" fmla="*/ 891072 w 2089251"/>
              <a:gd name="connsiteY22" fmla="*/ 788276 h 2036379"/>
              <a:gd name="connsiteX23" fmla="*/ 954134 w 2089251"/>
              <a:gd name="connsiteY23" fmla="*/ 804041 h 2036379"/>
              <a:gd name="connsiteX24" fmla="*/ 985665 w 2089251"/>
              <a:gd name="connsiteY24" fmla="*/ 914400 h 2036379"/>
              <a:gd name="connsiteX25" fmla="*/ 1032961 w 2089251"/>
              <a:gd name="connsiteY25" fmla="*/ 945931 h 2036379"/>
              <a:gd name="connsiteX26" fmla="*/ 1332506 w 2089251"/>
              <a:gd name="connsiteY26" fmla="*/ 914400 h 2036379"/>
              <a:gd name="connsiteX27" fmla="*/ 1379803 w 2089251"/>
              <a:gd name="connsiteY27" fmla="*/ 882869 h 2036379"/>
              <a:gd name="connsiteX28" fmla="*/ 1427099 w 2089251"/>
              <a:gd name="connsiteY28" fmla="*/ 756745 h 2036379"/>
              <a:gd name="connsiteX29" fmla="*/ 1537458 w 2089251"/>
              <a:gd name="connsiteY29" fmla="*/ 740979 h 2036379"/>
              <a:gd name="connsiteX30" fmla="*/ 1868534 w 2089251"/>
              <a:gd name="connsiteY30" fmla="*/ 725214 h 2036379"/>
              <a:gd name="connsiteX31" fmla="*/ 2010423 w 2089251"/>
              <a:gd name="connsiteY31" fmla="*/ 677917 h 2036379"/>
              <a:gd name="connsiteX32" fmla="*/ 2089251 w 2089251"/>
              <a:gd name="connsiteY32" fmla="*/ 662152 h 2036379"/>
              <a:gd name="connsiteX0" fmla="*/ 34479 w 2089251"/>
              <a:gd name="connsiteY0" fmla="*/ 2036379 h 2036379"/>
              <a:gd name="connsiteX1" fmla="*/ 320 w 2089251"/>
              <a:gd name="connsiteY1" fmla="*/ 1384738 h 2036379"/>
              <a:gd name="connsiteX2" fmla="*/ 276217 w 2089251"/>
              <a:gd name="connsiteY2" fmla="*/ 614855 h 2036379"/>
              <a:gd name="connsiteX3" fmla="*/ 213154 w 2089251"/>
              <a:gd name="connsiteY3" fmla="*/ 583324 h 2036379"/>
              <a:gd name="connsiteX4" fmla="*/ 165858 w 2089251"/>
              <a:gd name="connsiteY4" fmla="*/ 551793 h 2036379"/>
              <a:gd name="connsiteX5" fmla="*/ 134327 w 2089251"/>
              <a:gd name="connsiteY5" fmla="*/ 504497 h 2036379"/>
              <a:gd name="connsiteX6" fmla="*/ 71265 w 2089251"/>
              <a:gd name="connsiteY6" fmla="*/ 362607 h 2036379"/>
              <a:gd name="connsiteX7" fmla="*/ 23968 w 2089251"/>
              <a:gd name="connsiteY7" fmla="*/ 315310 h 2036379"/>
              <a:gd name="connsiteX8" fmla="*/ 8203 w 2089251"/>
              <a:gd name="connsiteY8" fmla="*/ 268014 h 2036379"/>
              <a:gd name="connsiteX9" fmla="*/ 23968 w 2089251"/>
              <a:gd name="connsiteY9" fmla="*/ 31531 h 2036379"/>
              <a:gd name="connsiteX10" fmla="*/ 118561 w 2089251"/>
              <a:gd name="connsiteY10" fmla="*/ 0 h 2036379"/>
              <a:gd name="connsiteX11" fmla="*/ 307748 w 2089251"/>
              <a:gd name="connsiteY11" fmla="*/ 78828 h 2036379"/>
              <a:gd name="connsiteX12" fmla="*/ 449637 w 2089251"/>
              <a:gd name="connsiteY12" fmla="*/ 173421 h 2036379"/>
              <a:gd name="connsiteX13" fmla="*/ 496934 w 2089251"/>
              <a:gd name="connsiteY13" fmla="*/ 204952 h 2036379"/>
              <a:gd name="connsiteX14" fmla="*/ 481168 w 2089251"/>
              <a:gd name="connsiteY14" fmla="*/ 252248 h 2036379"/>
              <a:gd name="connsiteX15" fmla="*/ 465403 w 2089251"/>
              <a:gd name="connsiteY15" fmla="*/ 315310 h 2036379"/>
              <a:gd name="connsiteX16" fmla="*/ 433872 w 2089251"/>
              <a:gd name="connsiteY16" fmla="*/ 378372 h 2036379"/>
              <a:gd name="connsiteX17" fmla="*/ 575761 w 2089251"/>
              <a:gd name="connsiteY17" fmla="*/ 630621 h 2036379"/>
              <a:gd name="connsiteX18" fmla="*/ 623058 w 2089251"/>
              <a:gd name="connsiteY18" fmla="*/ 646386 h 2036379"/>
              <a:gd name="connsiteX19" fmla="*/ 654589 w 2089251"/>
              <a:gd name="connsiteY19" fmla="*/ 693683 h 2036379"/>
              <a:gd name="connsiteX20" fmla="*/ 749182 w 2089251"/>
              <a:gd name="connsiteY20" fmla="*/ 725214 h 2036379"/>
              <a:gd name="connsiteX21" fmla="*/ 796479 w 2089251"/>
              <a:gd name="connsiteY21" fmla="*/ 772510 h 2036379"/>
              <a:gd name="connsiteX22" fmla="*/ 891072 w 2089251"/>
              <a:gd name="connsiteY22" fmla="*/ 788276 h 2036379"/>
              <a:gd name="connsiteX23" fmla="*/ 954134 w 2089251"/>
              <a:gd name="connsiteY23" fmla="*/ 804041 h 2036379"/>
              <a:gd name="connsiteX24" fmla="*/ 985665 w 2089251"/>
              <a:gd name="connsiteY24" fmla="*/ 914400 h 2036379"/>
              <a:gd name="connsiteX25" fmla="*/ 1032961 w 2089251"/>
              <a:gd name="connsiteY25" fmla="*/ 945931 h 2036379"/>
              <a:gd name="connsiteX26" fmla="*/ 1332506 w 2089251"/>
              <a:gd name="connsiteY26" fmla="*/ 914400 h 2036379"/>
              <a:gd name="connsiteX27" fmla="*/ 1379803 w 2089251"/>
              <a:gd name="connsiteY27" fmla="*/ 882869 h 2036379"/>
              <a:gd name="connsiteX28" fmla="*/ 1427099 w 2089251"/>
              <a:gd name="connsiteY28" fmla="*/ 756745 h 2036379"/>
              <a:gd name="connsiteX29" fmla="*/ 1537458 w 2089251"/>
              <a:gd name="connsiteY29" fmla="*/ 740979 h 2036379"/>
              <a:gd name="connsiteX30" fmla="*/ 1868534 w 2089251"/>
              <a:gd name="connsiteY30" fmla="*/ 725214 h 2036379"/>
              <a:gd name="connsiteX31" fmla="*/ 2010423 w 2089251"/>
              <a:gd name="connsiteY31" fmla="*/ 677917 h 2036379"/>
              <a:gd name="connsiteX32" fmla="*/ 2089251 w 2089251"/>
              <a:gd name="connsiteY32" fmla="*/ 662152 h 2036379"/>
              <a:gd name="connsiteX0" fmla="*/ 55920 w 2110692"/>
              <a:gd name="connsiteY0" fmla="*/ 2036379 h 2036379"/>
              <a:gd name="connsiteX1" fmla="*/ 21761 w 2110692"/>
              <a:gd name="connsiteY1" fmla="*/ 1384738 h 2036379"/>
              <a:gd name="connsiteX2" fmla="*/ 21762 w 2110692"/>
              <a:gd name="connsiteY2" fmla="*/ 1394263 h 2036379"/>
              <a:gd name="connsiteX3" fmla="*/ 297658 w 2110692"/>
              <a:gd name="connsiteY3" fmla="*/ 614855 h 2036379"/>
              <a:gd name="connsiteX4" fmla="*/ 234595 w 2110692"/>
              <a:gd name="connsiteY4" fmla="*/ 583324 h 2036379"/>
              <a:gd name="connsiteX5" fmla="*/ 187299 w 2110692"/>
              <a:gd name="connsiteY5" fmla="*/ 551793 h 2036379"/>
              <a:gd name="connsiteX6" fmla="*/ 155768 w 2110692"/>
              <a:gd name="connsiteY6" fmla="*/ 504497 h 2036379"/>
              <a:gd name="connsiteX7" fmla="*/ 92706 w 2110692"/>
              <a:gd name="connsiteY7" fmla="*/ 362607 h 2036379"/>
              <a:gd name="connsiteX8" fmla="*/ 45409 w 2110692"/>
              <a:gd name="connsiteY8" fmla="*/ 315310 h 2036379"/>
              <a:gd name="connsiteX9" fmla="*/ 29644 w 2110692"/>
              <a:gd name="connsiteY9" fmla="*/ 268014 h 2036379"/>
              <a:gd name="connsiteX10" fmla="*/ 45409 w 2110692"/>
              <a:gd name="connsiteY10" fmla="*/ 31531 h 2036379"/>
              <a:gd name="connsiteX11" fmla="*/ 140002 w 2110692"/>
              <a:gd name="connsiteY11" fmla="*/ 0 h 2036379"/>
              <a:gd name="connsiteX12" fmla="*/ 329189 w 2110692"/>
              <a:gd name="connsiteY12" fmla="*/ 78828 h 2036379"/>
              <a:gd name="connsiteX13" fmla="*/ 471078 w 2110692"/>
              <a:gd name="connsiteY13" fmla="*/ 173421 h 2036379"/>
              <a:gd name="connsiteX14" fmla="*/ 518375 w 2110692"/>
              <a:gd name="connsiteY14" fmla="*/ 204952 h 2036379"/>
              <a:gd name="connsiteX15" fmla="*/ 502609 w 2110692"/>
              <a:gd name="connsiteY15" fmla="*/ 252248 h 2036379"/>
              <a:gd name="connsiteX16" fmla="*/ 486844 w 2110692"/>
              <a:gd name="connsiteY16" fmla="*/ 315310 h 2036379"/>
              <a:gd name="connsiteX17" fmla="*/ 455313 w 2110692"/>
              <a:gd name="connsiteY17" fmla="*/ 378372 h 2036379"/>
              <a:gd name="connsiteX18" fmla="*/ 597202 w 2110692"/>
              <a:gd name="connsiteY18" fmla="*/ 630621 h 2036379"/>
              <a:gd name="connsiteX19" fmla="*/ 644499 w 2110692"/>
              <a:gd name="connsiteY19" fmla="*/ 646386 h 2036379"/>
              <a:gd name="connsiteX20" fmla="*/ 676030 w 2110692"/>
              <a:gd name="connsiteY20" fmla="*/ 693683 h 2036379"/>
              <a:gd name="connsiteX21" fmla="*/ 770623 w 2110692"/>
              <a:gd name="connsiteY21" fmla="*/ 725214 h 2036379"/>
              <a:gd name="connsiteX22" fmla="*/ 817920 w 2110692"/>
              <a:gd name="connsiteY22" fmla="*/ 772510 h 2036379"/>
              <a:gd name="connsiteX23" fmla="*/ 912513 w 2110692"/>
              <a:gd name="connsiteY23" fmla="*/ 788276 h 2036379"/>
              <a:gd name="connsiteX24" fmla="*/ 975575 w 2110692"/>
              <a:gd name="connsiteY24" fmla="*/ 804041 h 2036379"/>
              <a:gd name="connsiteX25" fmla="*/ 1007106 w 2110692"/>
              <a:gd name="connsiteY25" fmla="*/ 914400 h 2036379"/>
              <a:gd name="connsiteX26" fmla="*/ 1054402 w 2110692"/>
              <a:gd name="connsiteY26" fmla="*/ 945931 h 2036379"/>
              <a:gd name="connsiteX27" fmla="*/ 1353947 w 2110692"/>
              <a:gd name="connsiteY27" fmla="*/ 914400 h 2036379"/>
              <a:gd name="connsiteX28" fmla="*/ 1401244 w 2110692"/>
              <a:gd name="connsiteY28" fmla="*/ 882869 h 2036379"/>
              <a:gd name="connsiteX29" fmla="*/ 1448540 w 2110692"/>
              <a:gd name="connsiteY29" fmla="*/ 756745 h 2036379"/>
              <a:gd name="connsiteX30" fmla="*/ 1558899 w 2110692"/>
              <a:gd name="connsiteY30" fmla="*/ 740979 h 2036379"/>
              <a:gd name="connsiteX31" fmla="*/ 1889975 w 2110692"/>
              <a:gd name="connsiteY31" fmla="*/ 725214 h 2036379"/>
              <a:gd name="connsiteX32" fmla="*/ 2031864 w 2110692"/>
              <a:gd name="connsiteY32" fmla="*/ 677917 h 2036379"/>
              <a:gd name="connsiteX33" fmla="*/ 2110692 w 2110692"/>
              <a:gd name="connsiteY33" fmla="*/ 662152 h 2036379"/>
              <a:gd name="connsiteX0" fmla="*/ 79712 w 2134484"/>
              <a:gd name="connsiteY0" fmla="*/ 2036379 h 2036379"/>
              <a:gd name="connsiteX1" fmla="*/ 45553 w 2134484"/>
              <a:gd name="connsiteY1" fmla="*/ 1384738 h 2036379"/>
              <a:gd name="connsiteX2" fmla="*/ 45554 w 2134484"/>
              <a:gd name="connsiteY2" fmla="*/ 1394263 h 2036379"/>
              <a:gd name="connsiteX3" fmla="*/ 321450 w 2134484"/>
              <a:gd name="connsiteY3" fmla="*/ 614855 h 2036379"/>
              <a:gd name="connsiteX4" fmla="*/ 258387 w 2134484"/>
              <a:gd name="connsiteY4" fmla="*/ 583324 h 2036379"/>
              <a:gd name="connsiteX5" fmla="*/ 211091 w 2134484"/>
              <a:gd name="connsiteY5" fmla="*/ 551793 h 2036379"/>
              <a:gd name="connsiteX6" fmla="*/ 179560 w 2134484"/>
              <a:gd name="connsiteY6" fmla="*/ 504497 h 2036379"/>
              <a:gd name="connsiteX7" fmla="*/ 116498 w 2134484"/>
              <a:gd name="connsiteY7" fmla="*/ 362607 h 2036379"/>
              <a:gd name="connsiteX8" fmla="*/ 69201 w 2134484"/>
              <a:gd name="connsiteY8" fmla="*/ 315310 h 2036379"/>
              <a:gd name="connsiteX9" fmla="*/ 53436 w 2134484"/>
              <a:gd name="connsiteY9" fmla="*/ 268014 h 2036379"/>
              <a:gd name="connsiteX10" fmla="*/ 69201 w 2134484"/>
              <a:gd name="connsiteY10" fmla="*/ 31531 h 2036379"/>
              <a:gd name="connsiteX11" fmla="*/ 163794 w 2134484"/>
              <a:gd name="connsiteY11" fmla="*/ 0 h 2036379"/>
              <a:gd name="connsiteX12" fmla="*/ 352981 w 2134484"/>
              <a:gd name="connsiteY12" fmla="*/ 78828 h 2036379"/>
              <a:gd name="connsiteX13" fmla="*/ 494870 w 2134484"/>
              <a:gd name="connsiteY13" fmla="*/ 173421 h 2036379"/>
              <a:gd name="connsiteX14" fmla="*/ 542167 w 2134484"/>
              <a:gd name="connsiteY14" fmla="*/ 204952 h 2036379"/>
              <a:gd name="connsiteX15" fmla="*/ 526401 w 2134484"/>
              <a:gd name="connsiteY15" fmla="*/ 252248 h 2036379"/>
              <a:gd name="connsiteX16" fmla="*/ 510636 w 2134484"/>
              <a:gd name="connsiteY16" fmla="*/ 315310 h 2036379"/>
              <a:gd name="connsiteX17" fmla="*/ 479105 w 2134484"/>
              <a:gd name="connsiteY17" fmla="*/ 378372 h 2036379"/>
              <a:gd name="connsiteX18" fmla="*/ 620994 w 2134484"/>
              <a:gd name="connsiteY18" fmla="*/ 630621 h 2036379"/>
              <a:gd name="connsiteX19" fmla="*/ 668291 w 2134484"/>
              <a:gd name="connsiteY19" fmla="*/ 646386 h 2036379"/>
              <a:gd name="connsiteX20" fmla="*/ 699822 w 2134484"/>
              <a:gd name="connsiteY20" fmla="*/ 693683 h 2036379"/>
              <a:gd name="connsiteX21" fmla="*/ 794415 w 2134484"/>
              <a:gd name="connsiteY21" fmla="*/ 725214 h 2036379"/>
              <a:gd name="connsiteX22" fmla="*/ 841712 w 2134484"/>
              <a:gd name="connsiteY22" fmla="*/ 772510 h 2036379"/>
              <a:gd name="connsiteX23" fmla="*/ 936305 w 2134484"/>
              <a:gd name="connsiteY23" fmla="*/ 788276 h 2036379"/>
              <a:gd name="connsiteX24" fmla="*/ 999367 w 2134484"/>
              <a:gd name="connsiteY24" fmla="*/ 804041 h 2036379"/>
              <a:gd name="connsiteX25" fmla="*/ 1030898 w 2134484"/>
              <a:gd name="connsiteY25" fmla="*/ 914400 h 2036379"/>
              <a:gd name="connsiteX26" fmla="*/ 1078194 w 2134484"/>
              <a:gd name="connsiteY26" fmla="*/ 945931 h 2036379"/>
              <a:gd name="connsiteX27" fmla="*/ 1377739 w 2134484"/>
              <a:gd name="connsiteY27" fmla="*/ 914400 h 2036379"/>
              <a:gd name="connsiteX28" fmla="*/ 1425036 w 2134484"/>
              <a:gd name="connsiteY28" fmla="*/ 882869 h 2036379"/>
              <a:gd name="connsiteX29" fmla="*/ 1472332 w 2134484"/>
              <a:gd name="connsiteY29" fmla="*/ 756745 h 2036379"/>
              <a:gd name="connsiteX30" fmla="*/ 1582691 w 2134484"/>
              <a:gd name="connsiteY30" fmla="*/ 740979 h 2036379"/>
              <a:gd name="connsiteX31" fmla="*/ 1913767 w 2134484"/>
              <a:gd name="connsiteY31" fmla="*/ 725214 h 2036379"/>
              <a:gd name="connsiteX32" fmla="*/ 2055656 w 2134484"/>
              <a:gd name="connsiteY32" fmla="*/ 677917 h 2036379"/>
              <a:gd name="connsiteX33" fmla="*/ 2134484 w 2134484"/>
              <a:gd name="connsiteY33" fmla="*/ 662152 h 2036379"/>
              <a:gd name="connsiteX0" fmla="*/ 234407 w 2289179"/>
              <a:gd name="connsiteY0" fmla="*/ 2036379 h 2036379"/>
              <a:gd name="connsiteX1" fmla="*/ 200248 w 2289179"/>
              <a:gd name="connsiteY1" fmla="*/ 1384738 h 2036379"/>
              <a:gd name="connsiteX2" fmla="*/ 200249 w 2289179"/>
              <a:gd name="connsiteY2" fmla="*/ 1394263 h 2036379"/>
              <a:gd name="connsiteX3" fmla="*/ 476145 w 2289179"/>
              <a:gd name="connsiteY3" fmla="*/ 614855 h 2036379"/>
              <a:gd name="connsiteX4" fmla="*/ 224 w 2289179"/>
              <a:gd name="connsiteY4" fmla="*/ 1375213 h 2036379"/>
              <a:gd name="connsiteX5" fmla="*/ 413082 w 2289179"/>
              <a:gd name="connsiteY5" fmla="*/ 583324 h 2036379"/>
              <a:gd name="connsiteX6" fmla="*/ 365786 w 2289179"/>
              <a:gd name="connsiteY6" fmla="*/ 551793 h 2036379"/>
              <a:gd name="connsiteX7" fmla="*/ 334255 w 2289179"/>
              <a:gd name="connsiteY7" fmla="*/ 504497 h 2036379"/>
              <a:gd name="connsiteX8" fmla="*/ 271193 w 2289179"/>
              <a:gd name="connsiteY8" fmla="*/ 362607 h 2036379"/>
              <a:gd name="connsiteX9" fmla="*/ 223896 w 2289179"/>
              <a:gd name="connsiteY9" fmla="*/ 315310 h 2036379"/>
              <a:gd name="connsiteX10" fmla="*/ 208131 w 2289179"/>
              <a:gd name="connsiteY10" fmla="*/ 268014 h 2036379"/>
              <a:gd name="connsiteX11" fmla="*/ 223896 w 2289179"/>
              <a:gd name="connsiteY11" fmla="*/ 31531 h 2036379"/>
              <a:gd name="connsiteX12" fmla="*/ 318489 w 2289179"/>
              <a:gd name="connsiteY12" fmla="*/ 0 h 2036379"/>
              <a:gd name="connsiteX13" fmla="*/ 507676 w 2289179"/>
              <a:gd name="connsiteY13" fmla="*/ 78828 h 2036379"/>
              <a:gd name="connsiteX14" fmla="*/ 649565 w 2289179"/>
              <a:gd name="connsiteY14" fmla="*/ 173421 h 2036379"/>
              <a:gd name="connsiteX15" fmla="*/ 696862 w 2289179"/>
              <a:gd name="connsiteY15" fmla="*/ 204952 h 2036379"/>
              <a:gd name="connsiteX16" fmla="*/ 681096 w 2289179"/>
              <a:gd name="connsiteY16" fmla="*/ 252248 h 2036379"/>
              <a:gd name="connsiteX17" fmla="*/ 665331 w 2289179"/>
              <a:gd name="connsiteY17" fmla="*/ 315310 h 2036379"/>
              <a:gd name="connsiteX18" fmla="*/ 633800 w 2289179"/>
              <a:gd name="connsiteY18" fmla="*/ 378372 h 2036379"/>
              <a:gd name="connsiteX19" fmla="*/ 775689 w 2289179"/>
              <a:gd name="connsiteY19" fmla="*/ 630621 h 2036379"/>
              <a:gd name="connsiteX20" fmla="*/ 822986 w 2289179"/>
              <a:gd name="connsiteY20" fmla="*/ 646386 h 2036379"/>
              <a:gd name="connsiteX21" fmla="*/ 854517 w 2289179"/>
              <a:gd name="connsiteY21" fmla="*/ 693683 h 2036379"/>
              <a:gd name="connsiteX22" fmla="*/ 949110 w 2289179"/>
              <a:gd name="connsiteY22" fmla="*/ 725214 h 2036379"/>
              <a:gd name="connsiteX23" fmla="*/ 996407 w 2289179"/>
              <a:gd name="connsiteY23" fmla="*/ 772510 h 2036379"/>
              <a:gd name="connsiteX24" fmla="*/ 1091000 w 2289179"/>
              <a:gd name="connsiteY24" fmla="*/ 788276 h 2036379"/>
              <a:gd name="connsiteX25" fmla="*/ 1154062 w 2289179"/>
              <a:gd name="connsiteY25" fmla="*/ 804041 h 2036379"/>
              <a:gd name="connsiteX26" fmla="*/ 1185593 w 2289179"/>
              <a:gd name="connsiteY26" fmla="*/ 914400 h 2036379"/>
              <a:gd name="connsiteX27" fmla="*/ 1232889 w 2289179"/>
              <a:gd name="connsiteY27" fmla="*/ 945931 h 2036379"/>
              <a:gd name="connsiteX28" fmla="*/ 1532434 w 2289179"/>
              <a:gd name="connsiteY28" fmla="*/ 914400 h 2036379"/>
              <a:gd name="connsiteX29" fmla="*/ 1579731 w 2289179"/>
              <a:gd name="connsiteY29" fmla="*/ 882869 h 2036379"/>
              <a:gd name="connsiteX30" fmla="*/ 1627027 w 2289179"/>
              <a:gd name="connsiteY30" fmla="*/ 756745 h 2036379"/>
              <a:gd name="connsiteX31" fmla="*/ 1737386 w 2289179"/>
              <a:gd name="connsiteY31" fmla="*/ 740979 h 2036379"/>
              <a:gd name="connsiteX32" fmla="*/ 2068462 w 2289179"/>
              <a:gd name="connsiteY32" fmla="*/ 725214 h 2036379"/>
              <a:gd name="connsiteX33" fmla="*/ 2210351 w 2289179"/>
              <a:gd name="connsiteY33" fmla="*/ 677917 h 2036379"/>
              <a:gd name="connsiteX34" fmla="*/ 2289179 w 2289179"/>
              <a:gd name="connsiteY34" fmla="*/ 662152 h 2036379"/>
              <a:gd name="connsiteX0" fmla="*/ 234407 w 2289179"/>
              <a:gd name="connsiteY0" fmla="*/ 2036379 h 2036379"/>
              <a:gd name="connsiteX1" fmla="*/ 200248 w 2289179"/>
              <a:gd name="connsiteY1" fmla="*/ 1384738 h 2036379"/>
              <a:gd name="connsiteX2" fmla="*/ 200249 w 2289179"/>
              <a:gd name="connsiteY2" fmla="*/ 1394263 h 2036379"/>
              <a:gd name="connsiteX3" fmla="*/ 95145 w 2289179"/>
              <a:gd name="connsiteY3" fmla="*/ 1310180 h 2036379"/>
              <a:gd name="connsiteX4" fmla="*/ 224 w 2289179"/>
              <a:gd name="connsiteY4" fmla="*/ 1375213 h 2036379"/>
              <a:gd name="connsiteX5" fmla="*/ 413082 w 2289179"/>
              <a:gd name="connsiteY5" fmla="*/ 583324 h 2036379"/>
              <a:gd name="connsiteX6" fmla="*/ 365786 w 2289179"/>
              <a:gd name="connsiteY6" fmla="*/ 551793 h 2036379"/>
              <a:gd name="connsiteX7" fmla="*/ 334255 w 2289179"/>
              <a:gd name="connsiteY7" fmla="*/ 504497 h 2036379"/>
              <a:gd name="connsiteX8" fmla="*/ 271193 w 2289179"/>
              <a:gd name="connsiteY8" fmla="*/ 362607 h 2036379"/>
              <a:gd name="connsiteX9" fmla="*/ 223896 w 2289179"/>
              <a:gd name="connsiteY9" fmla="*/ 315310 h 2036379"/>
              <a:gd name="connsiteX10" fmla="*/ 208131 w 2289179"/>
              <a:gd name="connsiteY10" fmla="*/ 268014 h 2036379"/>
              <a:gd name="connsiteX11" fmla="*/ 223896 w 2289179"/>
              <a:gd name="connsiteY11" fmla="*/ 31531 h 2036379"/>
              <a:gd name="connsiteX12" fmla="*/ 318489 w 2289179"/>
              <a:gd name="connsiteY12" fmla="*/ 0 h 2036379"/>
              <a:gd name="connsiteX13" fmla="*/ 507676 w 2289179"/>
              <a:gd name="connsiteY13" fmla="*/ 78828 h 2036379"/>
              <a:gd name="connsiteX14" fmla="*/ 649565 w 2289179"/>
              <a:gd name="connsiteY14" fmla="*/ 173421 h 2036379"/>
              <a:gd name="connsiteX15" fmla="*/ 696862 w 2289179"/>
              <a:gd name="connsiteY15" fmla="*/ 204952 h 2036379"/>
              <a:gd name="connsiteX16" fmla="*/ 681096 w 2289179"/>
              <a:gd name="connsiteY16" fmla="*/ 252248 h 2036379"/>
              <a:gd name="connsiteX17" fmla="*/ 665331 w 2289179"/>
              <a:gd name="connsiteY17" fmla="*/ 315310 h 2036379"/>
              <a:gd name="connsiteX18" fmla="*/ 633800 w 2289179"/>
              <a:gd name="connsiteY18" fmla="*/ 378372 h 2036379"/>
              <a:gd name="connsiteX19" fmla="*/ 775689 w 2289179"/>
              <a:gd name="connsiteY19" fmla="*/ 630621 h 2036379"/>
              <a:gd name="connsiteX20" fmla="*/ 822986 w 2289179"/>
              <a:gd name="connsiteY20" fmla="*/ 646386 h 2036379"/>
              <a:gd name="connsiteX21" fmla="*/ 854517 w 2289179"/>
              <a:gd name="connsiteY21" fmla="*/ 693683 h 2036379"/>
              <a:gd name="connsiteX22" fmla="*/ 949110 w 2289179"/>
              <a:gd name="connsiteY22" fmla="*/ 725214 h 2036379"/>
              <a:gd name="connsiteX23" fmla="*/ 996407 w 2289179"/>
              <a:gd name="connsiteY23" fmla="*/ 772510 h 2036379"/>
              <a:gd name="connsiteX24" fmla="*/ 1091000 w 2289179"/>
              <a:gd name="connsiteY24" fmla="*/ 788276 h 2036379"/>
              <a:gd name="connsiteX25" fmla="*/ 1154062 w 2289179"/>
              <a:gd name="connsiteY25" fmla="*/ 804041 h 2036379"/>
              <a:gd name="connsiteX26" fmla="*/ 1185593 w 2289179"/>
              <a:gd name="connsiteY26" fmla="*/ 914400 h 2036379"/>
              <a:gd name="connsiteX27" fmla="*/ 1232889 w 2289179"/>
              <a:gd name="connsiteY27" fmla="*/ 945931 h 2036379"/>
              <a:gd name="connsiteX28" fmla="*/ 1532434 w 2289179"/>
              <a:gd name="connsiteY28" fmla="*/ 914400 h 2036379"/>
              <a:gd name="connsiteX29" fmla="*/ 1579731 w 2289179"/>
              <a:gd name="connsiteY29" fmla="*/ 882869 h 2036379"/>
              <a:gd name="connsiteX30" fmla="*/ 1627027 w 2289179"/>
              <a:gd name="connsiteY30" fmla="*/ 756745 h 2036379"/>
              <a:gd name="connsiteX31" fmla="*/ 1737386 w 2289179"/>
              <a:gd name="connsiteY31" fmla="*/ 740979 h 2036379"/>
              <a:gd name="connsiteX32" fmla="*/ 2068462 w 2289179"/>
              <a:gd name="connsiteY32" fmla="*/ 725214 h 2036379"/>
              <a:gd name="connsiteX33" fmla="*/ 2210351 w 2289179"/>
              <a:gd name="connsiteY33" fmla="*/ 677917 h 2036379"/>
              <a:gd name="connsiteX34" fmla="*/ 2289179 w 2289179"/>
              <a:gd name="connsiteY34" fmla="*/ 662152 h 2036379"/>
              <a:gd name="connsiteX0" fmla="*/ 339139 w 2393911"/>
              <a:gd name="connsiteY0" fmla="*/ 2036379 h 2036379"/>
              <a:gd name="connsiteX1" fmla="*/ 304980 w 2393911"/>
              <a:gd name="connsiteY1" fmla="*/ 1384738 h 2036379"/>
              <a:gd name="connsiteX2" fmla="*/ 304981 w 2393911"/>
              <a:gd name="connsiteY2" fmla="*/ 1394263 h 2036379"/>
              <a:gd name="connsiteX3" fmla="*/ 199877 w 2393911"/>
              <a:gd name="connsiteY3" fmla="*/ 1310180 h 2036379"/>
              <a:gd name="connsiteX4" fmla="*/ 181 w 2393911"/>
              <a:gd name="connsiteY4" fmla="*/ 1403788 h 2036379"/>
              <a:gd name="connsiteX5" fmla="*/ 517814 w 2393911"/>
              <a:gd name="connsiteY5" fmla="*/ 583324 h 2036379"/>
              <a:gd name="connsiteX6" fmla="*/ 470518 w 2393911"/>
              <a:gd name="connsiteY6" fmla="*/ 551793 h 2036379"/>
              <a:gd name="connsiteX7" fmla="*/ 438987 w 2393911"/>
              <a:gd name="connsiteY7" fmla="*/ 504497 h 2036379"/>
              <a:gd name="connsiteX8" fmla="*/ 375925 w 2393911"/>
              <a:gd name="connsiteY8" fmla="*/ 362607 h 2036379"/>
              <a:gd name="connsiteX9" fmla="*/ 328628 w 2393911"/>
              <a:gd name="connsiteY9" fmla="*/ 315310 h 2036379"/>
              <a:gd name="connsiteX10" fmla="*/ 312863 w 2393911"/>
              <a:gd name="connsiteY10" fmla="*/ 268014 h 2036379"/>
              <a:gd name="connsiteX11" fmla="*/ 328628 w 2393911"/>
              <a:gd name="connsiteY11" fmla="*/ 31531 h 2036379"/>
              <a:gd name="connsiteX12" fmla="*/ 423221 w 2393911"/>
              <a:gd name="connsiteY12" fmla="*/ 0 h 2036379"/>
              <a:gd name="connsiteX13" fmla="*/ 612408 w 2393911"/>
              <a:gd name="connsiteY13" fmla="*/ 78828 h 2036379"/>
              <a:gd name="connsiteX14" fmla="*/ 754297 w 2393911"/>
              <a:gd name="connsiteY14" fmla="*/ 173421 h 2036379"/>
              <a:gd name="connsiteX15" fmla="*/ 801594 w 2393911"/>
              <a:gd name="connsiteY15" fmla="*/ 204952 h 2036379"/>
              <a:gd name="connsiteX16" fmla="*/ 785828 w 2393911"/>
              <a:gd name="connsiteY16" fmla="*/ 252248 h 2036379"/>
              <a:gd name="connsiteX17" fmla="*/ 770063 w 2393911"/>
              <a:gd name="connsiteY17" fmla="*/ 315310 h 2036379"/>
              <a:gd name="connsiteX18" fmla="*/ 738532 w 2393911"/>
              <a:gd name="connsiteY18" fmla="*/ 378372 h 2036379"/>
              <a:gd name="connsiteX19" fmla="*/ 880421 w 2393911"/>
              <a:gd name="connsiteY19" fmla="*/ 630621 h 2036379"/>
              <a:gd name="connsiteX20" fmla="*/ 927718 w 2393911"/>
              <a:gd name="connsiteY20" fmla="*/ 646386 h 2036379"/>
              <a:gd name="connsiteX21" fmla="*/ 959249 w 2393911"/>
              <a:gd name="connsiteY21" fmla="*/ 693683 h 2036379"/>
              <a:gd name="connsiteX22" fmla="*/ 1053842 w 2393911"/>
              <a:gd name="connsiteY22" fmla="*/ 725214 h 2036379"/>
              <a:gd name="connsiteX23" fmla="*/ 1101139 w 2393911"/>
              <a:gd name="connsiteY23" fmla="*/ 772510 h 2036379"/>
              <a:gd name="connsiteX24" fmla="*/ 1195732 w 2393911"/>
              <a:gd name="connsiteY24" fmla="*/ 788276 h 2036379"/>
              <a:gd name="connsiteX25" fmla="*/ 1258794 w 2393911"/>
              <a:gd name="connsiteY25" fmla="*/ 804041 h 2036379"/>
              <a:gd name="connsiteX26" fmla="*/ 1290325 w 2393911"/>
              <a:gd name="connsiteY26" fmla="*/ 914400 h 2036379"/>
              <a:gd name="connsiteX27" fmla="*/ 1337621 w 2393911"/>
              <a:gd name="connsiteY27" fmla="*/ 945931 h 2036379"/>
              <a:gd name="connsiteX28" fmla="*/ 1637166 w 2393911"/>
              <a:gd name="connsiteY28" fmla="*/ 914400 h 2036379"/>
              <a:gd name="connsiteX29" fmla="*/ 1684463 w 2393911"/>
              <a:gd name="connsiteY29" fmla="*/ 882869 h 2036379"/>
              <a:gd name="connsiteX30" fmla="*/ 1731759 w 2393911"/>
              <a:gd name="connsiteY30" fmla="*/ 756745 h 2036379"/>
              <a:gd name="connsiteX31" fmla="*/ 1842118 w 2393911"/>
              <a:gd name="connsiteY31" fmla="*/ 740979 h 2036379"/>
              <a:gd name="connsiteX32" fmla="*/ 2173194 w 2393911"/>
              <a:gd name="connsiteY32" fmla="*/ 725214 h 2036379"/>
              <a:gd name="connsiteX33" fmla="*/ 2315083 w 2393911"/>
              <a:gd name="connsiteY33" fmla="*/ 677917 h 2036379"/>
              <a:gd name="connsiteX34" fmla="*/ 2393911 w 2393911"/>
              <a:gd name="connsiteY34" fmla="*/ 662152 h 2036379"/>
              <a:gd name="connsiteX0" fmla="*/ 339139 w 2393911"/>
              <a:gd name="connsiteY0" fmla="*/ 2036379 h 2036379"/>
              <a:gd name="connsiteX1" fmla="*/ 304980 w 2393911"/>
              <a:gd name="connsiteY1" fmla="*/ 1384738 h 2036379"/>
              <a:gd name="connsiteX2" fmla="*/ 304981 w 2393911"/>
              <a:gd name="connsiteY2" fmla="*/ 1394263 h 2036379"/>
              <a:gd name="connsiteX3" fmla="*/ 190352 w 2393911"/>
              <a:gd name="connsiteY3" fmla="*/ 1405430 h 2036379"/>
              <a:gd name="connsiteX4" fmla="*/ 181 w 2393911"/>
              <a:gd name="connsiteY4" fmla="*/ 1403788 h 2036379"/>
              <a:gd name="connsiteX5" fmla="*/ 517814 w 2393911"/>
              <a:gd name="connsiteY5" fmla="*/ 583324 h 2036379"/>
              <a:gd name="connsiteX6" fmla="*/ 470518 w 2393911"/>
              <a:gd name="connsiteY6" fmla="*/ 551793 h 2036379"/>
              <a:gd name="connsiteX7" fmla="*/ 438987 w 2393911"/>
              <a:gd name="connsiteY7" fmla="*/ 504497 h 2036379"/>
              <a:gd name="connsiteX8" fmla="*/ 375925 w 2393911"/>
              <a:gd name="connsiteY8" fmla="*/ 362607 h 2036379"/>
              <a:gd name="connsiteX9" fmla="*/ 328628 w 2393911"/>
              <a:gd name="connsiteY9" fmla="*/ 315310 h 2036379"/>
              <a:gd name="connsiteX10" fmla="*/ 312863 w 2393911"/>
              <a:gd name="connsiteY10" fmla="*/ 268014 h 2036379"/>
              <a:gd name="connsiteX11" fmla="*/ 328628 w 2393911"/>
              <a:gd name="connsiteY11" fmla="*/ 31531 h 2036379"/>
              <a:gd name="connsiteX12" fmla="*/ 423221 w 2393911"/>
              <a:gd name="connsiteY12" fmla="*/ 0 h 2036379"/>
              <a:gd name="connsiteX13" fmla="*/ 612408 w 2393911"/>
              <a:gd name="connsiteY13" fmla="*/ 78828 h 2036379"/>
              <a:gd name="connsiteX14" fmla="*/ 754297 w 2393911"/>
              <a:gd name="connsiteY14" fmla="*/ 173421 h 2036379"/>
              <a:gd name="connsiteX15" fmla="*/ 801594 w 2393911"/>
              <a:gd name="connsiteY15" fmla="*/ 204952 h 2036379"/>
              <a:gd name="connsiteX16" fmla="*/ 785828 w 2393911"/>
              <a:gd name="connsiteY16" fmla="*/ 252248 h 2036379"/>
              <a:gd name="connsiteX17" fmla="*/ 770063 w 2393911"/>
              <a:gd name="connsiteY17" fmla="*/ 315310 h 2036379"/>
              <a:gd name="connsiteX18" fmla="*/ 738532 w 2393911"/>
              <a:gd name="connsiteY18" fmla="*/ 378372 h 2036379"/>
              <a:gd name="connsiteX19" fmla="*/ 880421 w 2393911"/>
              <a:gd name="connsiteY19" fmla="*/ 630621 h 2036379"/>
              <a:gd name="connsiteX20" fmla="*/ 927718 w 2393911"/>
              <a:gd name="connsiteY20" fmla="*/ 646386 h 2036379"/>
              <a:gd name="connsiteX21" fmla="*/ 959249 w 2393911"/>
              <a:gd name="connsiteY21" fmla="*/ 693683 h 2036379"/>
              <a:gd name="connsiteX22" fmla="*/ 1053842 w 2393911"/>
              <a:gd name="connsiteY22" fmla="*/ 725214 h 2036379"/>
              <a:gd name="connsiteX23" fmla="*/ 1101139 w 2393911"/>
              <a:gd name="connsiteY23" fmla="*/ 772510 h 2036379"/>
              <a:gd name="connsiteX24" fmla="*/ 1195732 w 2393911"/>
              <a:gd name="connsiteY24" fmla="*/ 788276 h 2036379"/>
              <a:gd name="connsiteX25" fmla="*/ 1258794 w 2393911"/>
              <a:gd name="connsiteY25" fmla="*/ 804041 h 2036379"/>
              <a:gd name="connsiteX26" fmla="*/ 1290325 w 2393911"/>
              <a:gd name="connsiteY26" fmla="*/ 914400 h 2036379"/>
              <a:gd name="connsiteX27" fmla="*/ 1337621 w 2393911"/>
              <a:gd name="connsiteY27" fmla="*/ 945931 h 2036379"/>
              <a:gd name="connsiteX28" fmla="*/ 1637166 w 2393911"/>
              <a:gd name="connsiteY28" fmla="*/ 914400 h 2036379"/>
              <a:gd name="connsiteX29" fmla="*/ 1684463 w 2393911"/>
              <a:gd name="connsiteY29" fmla="*/ 882869 h 2036379"/>
              <a:gd name="connsiteX30" fmla="*/ 1731759 w 2393911"/>
              <a:gd name="connsiteY30" fmla="*/ 756745 h 2036379"/>
              <a:gd name="connsiteX31" fmla="*/ 1842118 w 2393911"/>
              <a:gd name="connsiteY31" fmla="*/ 740979 h 2036379"/>
              <a:gd name="connsiteX32" fmla="*/ 2173194 w 2393911"/>
              <a:gd name="connsiteY32" fmla="*/ 725214 h 2036379"/>
              <a:gd name="connsiteX33" fmla="*/ 2315083 w 2393911"/>
              <a:gd name="connsiteY33" fmla="*/ 677917 h 2036379"/>
              <a:gd name="connsiteX34" fmla="*/ 2393911 w 2393911"/>
              <a:gd name="connsiteY34" fmla="*/ 662152 h 2036379"/>
              <a:gd name="connsiteX0" fmla="*/ 385355 w 2440127"/>
              <a:gd name="connsiteY0" fmla="*/ 2036379 h 2036379"/>
              <a:gd name="connsiteX1" fmla="*/ 351196 w 2440127"/>
              <a:gd name="connsiteY1" fmla="*/ 1384738 h 2036379"/>
              <a:gd name="connsiteX2" fmla="*/ 351197 w 2440127"/>
              <a:gd name="connsiteY2" fmla="*/ 1394263 h 2036379"/>
              <a:gd name="connsiteX3" fmla="*/ 236568 w 2440127"/>
              <a:gd name="connsiteY3" fmla="*/ 1405430 h 2036379"/>
              <a:gd name="connsiteX4" fmla="*/ 46397 w 2440127"/>
              <a:gd name="connsiteY4" fmla="*/ 1403788 h 2036379"/>
              <a:gd name="connsiteX5" fmla="*/ 46398 w 2440127"/>
              <a:gd name="connsiteY5" fmla="*/ 1403788 h 2036379"/>
              <a:gd name="connsiteX6" fmla="*/ 564030 w 2440127"/>
              <a:gd name="connsiteY6" fmla="*/ 583324 h 2036379"/>
              <a:gd name="connsiteX7" fmla="*/ 516734 w 2440127"/>
              <a:gd name="connsiteY7" fmla="*/ 551793 h 2036379"/>
              <a:gd name="connsiteX8" fmla="*/ 485203 w 2440127"/>
              <a:gd name="connsiteY8" fmla="*/ 504497 h 2036379"/>
              <a:gd name="connsiteX9" fmla="*/ 422141 w 2440127"/>
              <a:gd name="connsiteY9" fmla="*/ 362607 h 2036379"/>
              <a:gd name="connsiteX10" fmla="*/ 374844 w 2440127"/>
              <a:gd name="connsiteY10" fmla="*/ 315310 h 2036379"/>
              <a:gd name="connsiteX11" fmla="*/ 359079 w 2440127"/>
              <a:gd name="connsiteY11" fmla="*/ 268014 h 2036379"/>
              <a:gd name="connsiteX12" fmla="*/ 374844 w 2440127"/>
              <a:gd name="connsiteY12" fmla="*/ 31531 h 2036379"/>
              <a:gd name="connsiteX13" fmla="*/ 469437 w 2440127"/>
              <a:gd name="connsiteY13" fmla="*/ 0 h 2036379"/>
              <a:gd name="connsiteX14" fmla="*/ 658624 w 2440127"/>
              <a:gd name="connsiteY14" fmla="*/ 78828 h 2036379"/>
              <a:gd name="connsiteX15" fmla="*/ 800513 w 2440127"/>
              <a:gd name="connsiteY15" fmla="*/ 173421 h 2036379"/>
              <a:gd name="connsiteX16" fmla="*/ 847810 w 2440127"/>
              <a:gd name="connsiteY16" fmla="*/ 204952 h 2036379"/>
              <a:gd name="connsiteX17" fmla="*/ 832044 w 2440127"/>
              <a:gd name="connsiteY17" fmla="*/ 252248 h 2036379"/>
              <a:gd name="connsiteX18" fmla="*/ 816279 w 2440127"/>
              <a:gd name="connsiteY18" fmla="*/ 315310 h 2036379"/>
              <a:gd name="connsiteX19" fmla="*/ 784748 w 2440127"/>
              <a:gd name="connsiteY19" fmla="*/ 378372 h 2036379"/>
              <a:gd name="connsiteX20" fmla="*/ 926637 w 2440127"/>
              <a:gd name="connsiteY20" fmla="*/ 630621 h 2036379"/>
              <a:gd name="connsiteX21" fmla="*/ 973934 w 2440127"/>
              <a:gd name="connsiteY21" fmla="*/ 646386 h 2036379"/>
              <a:gd name="connsiteX22" fmla="*/ 1005465 w 2440127"/>
              <a:gd name="connsiteY22" fmla="*/ 693683 h 2036379"/>
              <a:gd name="connsiteX23" fmla="*/ 1100058 w 2440127"/>
              <a:gd name="connsiteY23" fmla="*/ 725214 h 2036379"/>
              <a:gd name="connsiteX24" fmla="*/ 1147355 w 2440127"/>
              <a:gd name="connsiteY24" fmla="*/ 772510 h 2036379"/>
              <a:gd name="connsiteX25" fmla="*/ 1241948 w 2440127"/>
              <a:gd name="connsiteY25" fmla="*/ 788276 h 2036379"/>
              <a:gd name="connsiteX26" fmla="*/ 1305010 w 2440127"/>
              <a:gd name="connsiteY26" fmla="*/ 804041 h 2036379"/>
              <a:gd name="connsiteX27" fmla="*/ 1336541 w 2440127"/>
              <a:gd name="connsiteY27" fmla="*/ 914400 h 2036379"/>
              <a:gd name="connsiteX28" fmla="*/ 1383837 w 2440127"/>
              <a:gd name="connsiteY28" fmla="*/ 945931 h 2036379"/>
              <a:gd name="connsiteX29" fmla="*/ 1683382 w 2440127"/>
              <a:gd name="connsiteY29" fmla="*/ 914400 h 2036379"/>
              <a:gd name="connsiteX30" fmla="*/ 1730679 w 2440127"/>
              <a:gd name="connsiteY30" fmla="*/ 882869 h 2036379"/>
              <a:gd name="connsiteX31" fmla="*/ 1777975 w 2440127"/>
              <a:gd name="connsiteY31" fmla="*/ 756745 h 2036379"/>
              <a:gd name="connsiteX32" fmla="*/ 1888334 w 2440127"/>
              <a:gd name="connsiteY32" fmla="*/ 740979 h 2036379"/>
              <a:gd name="connsiteX33" fmla="*/ 2219410 w 2440127"/>
              <a:gd name="connsiteY33" fmla="*/ 725214 h 2036379"/>
              <a:gd name="connsiteX34" fmla="*/ 2361299 w 2440127"/>
              <a:gd name="connsiteY34" fmla="*/ 677917 h 2036379"/>
              <a:gd name="connsiteX35" fmla="*/ 2440127 w 2440127"/>
              <a:gd name="connsiteY35" fmla="*/ 662152 h 2036379"/>
              <a:gd name="connsiteX0" fmla="*/ 385355 w 2440127"/>
              <a:gd name="connsiteY0" fmla="*/ 2036379 h 2036379"/>
              <a:gd name="connsiteX1" fmla="*/ 351196 w 2440127"/>
              <a:gd name="connsiteY1" fmla="*/ 1384738 h 2036379"/>
              <a:gd name="connsiteX2" fmla="*/ 351197 w 2440127"/>
              <a:gd name="connsiteY2" fmla="*/ 1394263 h 2036379"/>
              <a:gd name="connsiteX3" fmla="*/ 236568 w 2440127"/>
              <a:gd name="connsiteY3" fmla="*/ 1405430 h 2036379"/>
              <a:gd name="connsiteX4" fmla="*/ 46397 w 2440127"/>
              <a:gd name="connsiteY4" fmla="*/ 1403788 h 2036379"/>
              <a:gd name="connsiteX5" fmla="*/ 46398 w 2440127"/>
              <a:gd name="connsiteY5" fmla="*/ 1403788 h 2036379"/>
              <a:gd name="connsiteX6" fmla="*/ 564030 w 2440127"/>
              <a:gd name="connsiteY6" fmla="*/ 583324 h 2036379"/>
              <a:gd name="connsiteX7" fmla="*/ 516734 w 2440127"/>
              <a:gd name="connsiteY7" fmla="*/ 551793 h 2036379"/>
              <a:gd name="connsiteX8" fmla="*/ 485203 w 2440127"/>
              <a:gd name="connsiteY8" fmla="*/ 504497 h 2036379"/>
              <a:gd name="connsiteX9" fmla="*/ 422141 w 2440127"/>
              <a:gd name="connsiteY9" fmla="*/ 362607 h 2036379"/>
              <a:gd name="connsiteX10" fmla="*/ 374844 w 2440127"/>
              <a:gd name="connsiteY10" fmla="*/ 315310 h 2036379"/>
              <a:gd name="connsiteX11" fmla="*/ 359079 w 2440127"/>
              <a:gd name="connsiteY11" fmla="*/ 268014 h 2036379"/>
              <a:gd name="connsiteX12" fmla="*/ 374844 w 2440127"/>
              <a:gd name="connsiteY12" fmla="*/ 31531 h 2036379"/>
              <a:gd name="connsiteX13" fmla="*/ 469437 w 2440127"/>
              <a:gd name="connsiteY13" fmla="*/ 0 h 2036379"/>
              <a:gd name="connsiteX14" fmla="*/ 658624 w 2440127"/>
              <a:gd name="connsiteY14" fmla="*/ 78828 h 2036379"/>
              <a:gd name="connsiteX15" fmla="*/ 800513 w 2440127"/>
              <a:gd name="connsiteY15" fmla="*/ 173421 h 2036379"/>
              <a:gd name="connsiteX16" fmla="*/ 847810 w 2440127"/>
              <a:gd name="connsiteY16" fmla="*/ 204952 h 2036379"/>
              <a:gd name="connsiteX17" fmla="*/ 832044 w 2440127"/>
              <a:gd name="connsiteY17" fmla="*/ 252248 h 2036379"/>
              <a:gd name="connsiteX18" fmla="*/ 816279 w 2440127"/>
              <a:gd name="connsiteY18" fmla="*/ 315310 h 2036379"/>
              <a:gd name="connsiteX19" fmla="*/ 784748 w 2440127"/>
              <a:gd name="connsiteY19" fmla="*/ 378372 h 2036379"/>
              <a:gd name="connsiteX20" fmla="*/ 926637 w 2440127"/>
              <a:gd name="connsiteY20" fmla="*/ 630621 h 2036379"/>
              <a:gd name="connsiteX21" fmla="*/ 973934 w 2440127"/>
              <a:gd name="connsiteY21" fmla="*/ 646386 h 2036379"/>
              <a:gd name="connsiteX22" fmla="*/ 1005465 w 2440127"/>
              <a:gd name="connsiteY22" fmla="*/ 693683 h 2036379"/>
              <a:gd name="connsiteX23" fmla="*/ 1100058 w 2440127"/>
              <a:gd name="connsiteY23" fmla="*/ 725214 h 2036379"/>
              <a:gd name="connsiteX24" fmla="*/ 1147355 w 2440127"/>
              <a:gd name="connsiteY24" fmla="*/ 772510 h 2036379"/>
              <a:gd name="connsiteX25" fmla="*/ 1241948 w 2440127"/>
              <a:gd name="connsiteY25" fmla="*/ 788276 h 2036379"/>
              <a:gd name="connsiteX26" fmla="*/ 1305010 w 2440127"/>
              <a:gd name="connsiteY26" fmla="*/ 804041 h 2036379"/>
              <a:gd name="connsiteX27" fmla="*/ 1336541 w 2440127"/>
              <a:gd name="connsiteY27" fmla="*/ 914400 h 2036379"/>
              <a:gd name="connsiteX28" fmla="*/ 1383837 w 2440127"/>
              <a:gd name="connsiteY28" fmla="*/ 945931 h 2036379"/>
              <a:gd name="connsiteX29" fmla="*/ 1683382 w 2440127"/>
              <a:gd name="connsiteY29" fmla="*/ 914400 h 2036379"/>
              <a:gd name="connsiteX30" fmla="*/ 1730679 w 2440127"/>
              <a:gd name="connsiteY30" fmla="*/ 882869 h 2036379"/>
              <a:gd name="connsiteX31" fmla="*/ 1777975 w 2440127"/>
              <a:gd name="connsiteY31" fmla="*/ 756745 h 2036379"/>
              <a:gd name="connsiteX32" fmla="*/ 1888334 w 2440127"/>
              <a:gd name="connsiteY32" fmla="*/ 740979 h 2036379"/>
              <a:gd name="connsiteX33" fmla="*/ 2219410 w 2440127"/>
              <a:gd name="connsiteY33" fmla="*/ 725214 h 2036379"/>
              <a:gd name="connsiteX34" fmla="*/ 2361299 w 2440127"/>
              <a:gd name="connsiteY34" fmla="*/ 677917 h 2036379"/>
              <a:gd name="connsiteX35" fmla="*/ 2440127 w 2440127"/>
              <a:gd name="connsiteY35" fmla="*/ 662152 h 2036379"/>
              <a:gd name="connsiteX0" fmla="*/ 486213 w 2540985"/>
              <a:gd name="connsiteY0" fmla="*/ 2036379 h 2036379"/>
              <a:gd name="connsiteX1" fmla="*/ 452054 w 2540985"/>
              <a:gd name="connsiteY1" fmla="*/ 1384738 h 2036379"/>
              <a:gd name="connsiteX2" fmla="*/ 452055 w 2540985"/>
              <a:gd name="connsiteY2" fmla="*/ 1394263 h 2036379"/>
              <a:gd name="connsiteX3" fmla="*/ 337426 w 2540985"/>
              <a:gd name="connsiteY3" fmla="*/ 1405430 h 2036379"/>
              <a:gd name="connsiteX4" fmla="*/ 147255 w 2540985"/>
              <a:gd name="connsiteY4" fmla="*/ 1403788 h 2036379"/>
              <a:gd name="connsiteX5" fmla="*/ 147256 w 2540985"/>
              <a:gd name="connsiteY5" fmla="*/ 1403788 h 2036379"/>
              <a:gd name="connsiteX6" fmla="*/ 664888 w 2540985"/>
              <a:gd name="connsiteY6" fmla="*/ 583324 h 2036379"/>
              <a:gd name="connsiteX7" fmla="*/ 617592 w 2540985"/>
              <a:gd name="connsiteY7" fmla="*/ 551793 h 2036379"/>
              <a:gd name="connsiteX8" fmla="*/ 586061 w 2540985"/>
              <a:gd name="connsiteY8" fmla="*/ 504497 h 2036379"/>
              <a:gd name="connsiteX9" fmla="*/ 522999 w 2540985"/>
              <a:gd name="connsiteY9" fmla="*/ 362607 h 2036379"/>
              <a:gd name="connsiteX10" fmla="*/ 475702 w 2540985"/>
              <a:gd name="connsiteY10" fmla="*/ 315310 h 2036379"/>
              <a:gd name="connsiteX11" fmla="*/ 459937 w 2540985"/>
              <a:gd name="connsiteY11" fmla="*/ 268014 h 2036379"/>
              <a:gd name="connsiteX12" fmla="*/ 475702 w 2540985"/>
              <a:gd name="connsiteY12" fmla="*/ 31531 h 2036379"/>
              <a:gd name="connsiteX13" fmla="*/ 570295 w 2540985"/>
              <a:gd name="connsiteY13" fmla="*/ 0 h 2036379"/>
              <a:gd name="connsiteX14" fmla="*/ 759482 w 2540985"/>
              <a:gd name="connsiteY14" fmla="*/ 78828 h 2036379"/>
              <a:gd name="connsiteX15" fmla="*/ 901371 w 2540985"/>
              <a:gd name="connsiteY15" fmla="*/ 173421 h 2036379"/>
              <a:gd name="connsiteX16" fmla="*/ 948668 w 2540985"/>
              <a:gd name="connsiteY16" fmla="*/ 204952 h 2036379"/>
              <a:gd name="connsiteX17" fmla="*/ 932902 w 2540985"/>
              <a:gd name="connsiteY17" fmla="*/ 252248 h 2036379"/>
              <a:gd name="connsiteX18" fmla="*/ 917137 w 2540985"/>
              <a:gd name="connsiteY18" fmla="*/ 315310 h 2036379"/>
              <a:gd name="connsiteX19" fmla="*/ 885606 w 2540985"/>
              <a:gd name="connsiteY19" fmla="*/ 378372 h 2036379"/>
              <a:gd name="connsiteX20" fmla="*/ 1027495 w 2540985"/>
              <a:gd name="connsiteY20" fmla="*/ 630621 h 2036379"/>
              <a:gd name="connsiteX21" fmla="*/ 1074792 w 2540985"/>
              <a:gd name="connsiteY21" fmla="*/ 646386 h 2036379"/>
              <a:gd name="connsiteX22" fmla="*/ 1106323 w 2540985"/>
              <a:gd name="connsiteY22" fmla="*/ 693683 h 2036379"/>
              <a:gd name="connsiteX23" fmla="*/ 1200916 w 2540985"/>
              <a:gd name="connsiteY23" fmla="*/ 725214 h 2036379"/>
              <a:gd name="connsiteX24" fmla="*/ 1248213 w 2540985"/>
              <a:gd name="connsiteY24" fmla="*/ 772510 h 2036379"/>
              <a:gd name="connsiteX25" fmla="*/ 1342806 w 2540985"/>
              <a:gd name="connsiteY25" fmla="*/ 788276 h 2036379"/>
              <a:gd name="connsiteX26" fmla="*/ 1405868 w 2540985"/>
              <a:gd name="connsiteY26" fmla="*/ 804041 h 2036379"/>
              <a:gd name="connsiteX27" fmla="*/ 1437399 w 2540985"/>
              <a:gd name="connsiteY27" fmla="*/ 914400 h 2036379"/>
              <a:gd name="connsiteX28" fmla="*/ 1484695 w 2540985"/>
              <a:gd name="connsiteY28" fmla="*/ 945931 h 2036379"/>
              <a:gd name="connsiteX29" fmla="*/ 1784240 w 2540985"/>
              <a:gd name="connsiteY29" fmla="*/ 914400 h 2036379"/>
              <a:gd name="connsiteX30" fmla="*/ 1831537 w 2540985"/>
              <a:gd name="connsiteY30" fmla="*/ 882869 h 2036379"/>
              <a:gd name="connsiteX31" fmla="*/ 1878833 w 2540985"/>
              <a:gd name="connsiteY31" fmla="*/ 756745 h 2036379"/>
              <a:gd name="connsiteX32" fmla="*/ 1989192 w 2540985"/>
              <a:gd name="connsiteY32" fmla="*/ 740979 h 2036379"/>
              <a:gd name="connsiteX33" fmla="*/ 2320268 w 2540985"/>
              <a:gd name="connsiteY33" fmla="*/ 725214 h 2036379"/>
              <a:gd name="connsiteX34" fmla="*/ 2462157 w 2540985"/>
              <a:gd name="connsiteY34" fmla="*/ 677917 h 2036379"/>
              <a:gd name="connsiteX35" fmla="*/ 2540985 w 2540985"/>
              <a:gd name="connsiteY35" fmla="*/ 662152 h 2036379"/>
              <a:gd name="connsiteX0" fmla="*/ 486213 w 2540985"/>
              <a:gd name="connsiteY0" fmla="*/ 2036379 h 2036379"/>
              <a:gd name="connsiteX1" fmla="*/ 452054 w 2540985"/>
              <a:gd name="connsiteY1" fmla="*/ 1384738 h 2036379"/>
              <a:gd name="connsiteX2" fmla="*/ 452055 w 2540985"/>
              <a:gd name="connsiteY2" fmla="*/ 1394263 h 2036379"/>
              <a:gd name="connsiteX3" fmla="*/ 337426 w 2540985"/>
              <a:gd name="connsiteY3" fmla="*/ 1405430 h 2036379"/>
              <a:gd name="connsiteX4" fmla="*/ 147255 w 2540985"/>
              <a:gd name="connsiteY4" fmla="*/ 1403788 h 2036379"/>
              <a:gd name="connsiteX5" fmla="*/ 147256 w 2540985"/>
              <a:gd name="connsiteY5" fmla="*/ 1403788 h 2036379"/>
              <a:gd name="connsiteX6" fmla="*/ 664888 w 2540985"/>
              <a:gd name="connsiteY6" fmla="*/ 583324 h 2036379"/>
              <a:gd name="connsiteX7" fmla="*/ 617592 w 2540985"/>
              <a:gd name="connsiteY7" fmla="*/ 551793 h 2036379"/>
              <a:gd name="connsiteX8" fmla="*/ 586061 w 2540985"/>
              <a:gd name="connsiteY8" fmla="*/ 504497 h 2036379"/>
              <a:gd name="connsiteX9" fmla="*/ 522999 w 2540985"/>
              <a:gd name="connsiteY9" fmla="*/ 362607 h 2036379"/>
              <a:gd name="connsiteX10" fmla="*/ 475702 w 2540985"/>
              <a:gd name="connsiteY10" fmla="*/ 315310 h 2036379"/>
              <a:gd name="connsiteX11" fmla="*/ 459937 w 2540985"/>
              <a:gd name="connsiteY11" fmla="*/ 268014 h 2036379"/>
              <a:gd name="connsiteX12" fmla="*/ 475702 w 2540985"/>
              <a:gd name="connsiteY12" fmla="*/ 31531 h 2036379"/>
              <a:gd name="connsiteX13" fmla="*/ 570295 w 2540985"/>
              <a:gd name="connsiteY13" fmla="*/ 0 h 2036379"/>
              <a:gd name="connsiteX14" fmla="*/ 759482 w 2540985"/>
              <a:gd name="connsiteY14" fmla="*/ 78828 h 2036379"/>
              <a:gd name="connsiteX15" fmla="*/ 901371 w 2540985"/>
              <a:gd name="connsiteY15" fmla="*/ 173421 h 2036379"/>
              <a:gd name="connsiteX16" fmla="*/ 948668 w 2540985"/>
              <a:gd name="connsiteY16" fmla="*/ 204952 h 2036379"/>
              <a:gd name="connsiteX17" fmla="*/ 932902 w 2540985"/>
              <a:gd name="connsiteY17" fmla="*/ 252248 h 2036379"/>
              <a:gd name="connsiteX18" fmla="*/ 917137 w 2540985"/>
              <a:gd name="connsiteY18" fmla="*/ 315310 h 2036379"/>
              <a:gd name="connsiteX19" fmla="*/ 885606 w 2540985"/>
              <a:gd name="connsiteY19" fmla="*/ 378372 h 2036379"/>
              <a:gd name="connsiteX20" fmla="*/ 1027495 w 2540985"/>
              <a:gd name="connsiteY20" fmla="*/ 630621 h 2036379"/>
              <a:gd name="connsiteX21" fmla="*/ 1074792 w 2540985"/>
              <a:gd name="connsiteY21" fmla="*/ 646386 h 2036379"/>
              <a:gd name="connsiteX22" fmla="*/ 1106323 w 2540985"/>
              <a:gd name="connsiteY22" fmla="*/ 693683 h 2036379"/>
              <a:gd name="connsiteX23" fmla="*/ 1200916 w 2540985"/>
              <a:gd name="connsiteY23" fmla="*/ 725214 h 2036379"/>
              <a:gd name="connsiteX24" fmla="*/ 1248213 w 2540985"/>
              <a:gd name="connsiteY24" fmla="*/ 772510 h 2036379"/>
              <a:gd name="connsiteX25" fmla="*/ 1342806 w 2540985"/>
              <a:gd name="connsiteY25" fmla="*/ 788276 h 2036379"/>
              <a:gd name="connsiteX26" fmla="*/ 1405868 w 2540985"/>
              <a:gd name="connsiteY26" fmla="*/ 804041 h 2036379"/>
              <a:gd name="connsiteX27" fmla="*/ 1437399 w 2540985"/>
              <a:gd name="connsiteY27" fmla="*/ 914400 h 2036379"/>
              <a:gd name="connsiteX28" fmla="*/ 1484695 w 2540985"/>
              <a:gd name="connsiteY28" fmla="*/ 945931 h 2036379"/>
              <a:gd name="connsiteX29" fmla="*/ 1784240 w 2540985"/>
              <a:gd name="connsiteY29" fmla="*/ 914400 h 2036379"/>
              <a:gd name="connsiteX30" fmla="*/ 1831537 w 2540985"/>
              <a:gd name="connsiteY30" fmla="*/ 882869 h 2036379"/>
              <a:gd name="connsiteX31" fmla="*/ 1878833 w 2540985"/>
              <a:gd name="connsiteY31" fmla="*/ 756745 h 2036379"/>
              <a:gd name="connsiteX32" fmla="*/ 1989192 w 2540985"/>
              <a:gd name="connsiteY32" fmla="*/ 740979 h 2036379"/>
              <a:gd name="connsiteX33" fmla="*/ 2320268 w 2540985"/>
              <a:gd name="connsiteY33" fmla="*/ 725214 h 2036379"/>
              <a:gd name="connsiteX34" fmla="*/ 2462157 w 2540985"/>
              <a:gd name="connsiteY34" fmla="*/ 677917 h 2036379"/>
              <a:gd name="connsiteX35" fmla="*/ 2540985 w 2540985"/>
              <a:gd name="connsiteY35" fmla="*/ 662152 h 2036379"/>
              <a:gd name="connsiteX0" fmla="*/ 370019 w 2424791"/>
              <a:gd name="connsiteY0" fmla="*/ 2036379 h 2036379"/>
              <a:gd name="connsiteX1" fmla="*/ 335860 w 2424791"/>
              <a:gd name="connsiteY1" fmla="*/ 1384738 h 2036379"/>
              <a:gd name="connsiteX2" fmla="*/ 335861 w 2424791"/>
              <a:gd name="connsiteY2" fmla="*/ 1394263 h 2036379"/>
              <a:gd name="connsiteX3" fmla="*/ 221232 w 2424791"/>
              <a:gd name="connsiteY3" fmla="*/ 1405430 h 2036379"/>
              <a:gd name="connsiteX4" fmla="*/ 31061 w 2424791"/>
              <a:gd name="connsiteY4" fmla="*/ 1403788 h 2036379"/>
              <a:gd name="connsiteX5" fmla="*/ 31062 w 2424791"/>
              <a:gd name="connsiteY5" fmla="*/ 1403788 h 2036379"/>
              <a:gd name="connsiteX6" fmla="*/ 40587 w 2424791"/>
              <a:gd name="connsiteY6" fmla="*/ 1403788 h 2036379"/>
              <a:gd name="connsiteX7" fmla="*/ 548694 w 2424791"/>
              <a:gd name="connsiteY7" fmla="*/ 583324 h 2036379"/>
              <a:gd name="connsiteX8" fmla="*/ 501398 w 2424791"/>
              <a:gd name="connsiteY8" fmla="*/ 551793 h 2036379"/>
              <a:gd name="connsiteX9" fmla="*/ 469867 w 2424791"/>
              <a:gd name="connsiteY9" fmla="*/ 504497 h 2036379"/>
              <a:gd name="connsiteX10" fmla="*/ 406805 w 2424791"/>
              <a:gd name="connsiteY10" fmla="*/ 362607 h 2036379"/>
              <a:gd name="connsiteX11" fmla="*/ 359508 w 2424791"/>
              <a:gd name="connsiteY11" fmla="*/ 315310 h 2036379"/>
              <a:gd name="connsiteX12" fmla="*/ 343743 w 2424791"/>
              <a:gd name="connsiteY12" fmla="*/ 268014 h 2036379"/>
              <a:gd name="connsiteX13" fmla="*/ 359508 w 2424791"/>
              <a:gd name="connsiteY13" fmla="*/ 31531 h 2036379"/>
              <a:gd name="connsiteX14" fmla="*/ 454101 w 2424791"/>
              <a:gd name="connsiteY14" fmla="*/ 0 h 2036379"/>
              <a:gd name="connsiteX15" fmla="*/ 643288 w 2424791"/>
              <a:gd name="connsiteY15" fmla="*/ 78828 h 2036379"/>
              <a:gd name="connsiteX16" fmla="*/ 785177 w 2424791"/>
              <a:gd name="connsiteY16" fmla="*/ 173421 h 2036379"/>
              <a:gd name="connsiteX17" fmla="*/ 832474 w 2424791"/>
              <a:gd name="connsiteY17" fmla="*/ 204952 h 2036379"/>
              <a:gd name="connsiteX18" fmla="*/ 816708 w 2424791"/>
              <a:gd name="connsiteY18" fmla="*/ 252248 h 2036379"/>
              <a:gd name="connsiteX19" fmla="*/ 800943 w 2424791"/>
              <a:gd name="connsiteY19" fmla="*/ 315310 h 2036379"/>
              <a:gd name="connsiteX20" fmla="*/ 769412 w 2424791"/>
              <a:gd name="connsiteY20" fmla="*/ 378372 h 2036379"/>
              <a:gd name="connsiteX21" fmla="*/ 911301 w 2424791"/>
              <a:gd name="connsiteY21" fmla="*/ 630621 h 2036379"/>
              <a:gd name="connsiteX22" fmla="*/ 958598 w 2424791"/>
              <a:gd name="connsiteY22" fmla="*/ 646386 h 2036379"/>
              <a:gd name="connsiteX23" fmla="*/ 990129 w 2424791"/>
              <a:gd name="connsiteY23" fmla="*/ 693683 h 2036379"/>
              <a:gd name="connsiteX24" fmla="*/ 1084722 w 2424791"/>
              <a:gd name="connsiteY24" fmla="*/ 725214 h 2036379"/>
              <a:gd name="connsiteX25" fmla="*/ 1132019 w 2424791"/>
              <a:gd name="connsiteY25" fmla="*/ 772510 h 2036379"/>
              <a:gd name="connsiteX26" fmla="*/ 1226612 w 2424791"/>
              <a:gd name="connsiteY26" fmla="*/ 788276 h 2036379"/>
              <a:gd name="connsiteX27" fmla="*/ 1289674 w 2424791"/>
              <a:gd name="connsiteY27" fmla="*/ 804041 h 2036379"/>
              <a:gd name="connsiteX28" fmla="*/ 1321205 w 2424791"/>
              <a:gd name="connsiteY28" fmla="*/ 914400 h 2036379"/>
              <a:gd name="connsiteX29" fmla="*/ 1368501 w 2424791"/>
              <a:gd name="connsiteY29" fmla="*/ 945931 h 2036379"/>
              <a:gd name="connsiteX30" fmla="*/ 1668046 w 2424791"/>
              <a:gd name="connsiteY30" fmla="*/ 914400 h 2036379"/>
              <a:gd name="connsiteX31" fmla="*/ 1715343 w 2424791"/>
              <a:gd name="connsiteY31" fmla="*/ 882869 h 2036379"/>
              <a:gd name="connsiteX32" fmla="*/ 1762639 w 2424791"/>
              <a:gd name="connsiteY32" fmla="*/ 756745 h 2036379"/>
              <a:gd name="connsiteX33" fmla="*/ 1872998 w 2424791"/>
              <a:gd name="connsiteY33" fmla="*/ 740979 h 2036379"/>
              <a:gd name="connsiteX34" fmla="*/ 2204074 w 2424791"/>
              <a:gd name="connsiteY34" fmla="*/ 725214 h 2036379"/>
              <a:gd name="connsiteX35" fmla="*/ 2345963 w 2424791"/>
              <a:gd name="connsiteY35" fmla="*/ 677917 h 2036379"/>
              <a:gd name="connsiteX36" fmla="*/ 2424791 w 2424791"/>
              <a:gd name="connsiteY36" fmla="*/ 662152 h 2036379"/>
              <a:gd name="connsiteX0" fmla="*/ 501150 w 2555922"/>
              <a:gd name="connsiteY0" fmla="*/ 2036379 h 2036379"/>
              <a:gd name="connsiteX1" fmla="*/ 466991 w 2555922"/>
              <a:gd name="connsiteY1" fmla="*/ 1384738 h 2036379"/>
              <a:gd name="connsiteX2" fmla="*/ 466992 w 2555922"/>
              <a:gd name="connsiteY2" fmla="*/ 1394263 h 2036379"/>
              <a:gd name="connsiteX3" fmla="*/ 352363 w 2555922"/>
              <a:gd name="connsiteY3" fmla="*/ 1405430 h 2036379"/>
              <a:gd name="connsiteX4" fmla="*/ 162192 w 2555922"/>
              <a:gd name="connsiteY4" fmla="*/ 1403788 h 2036379"/>
              <a:gd name="connsiteX5" fmla="*/ 162193 w 2555922"/>
              <a:gd name="connsiteY5" fmla="*/ 1403788 h 2036379"/>
              <a:gd name="connsiteX6" fmla="*/ 19318 w 2555922"/>
              <a:gd name="connsiteY6" fmla="*/ 1403788 h 2036379"/>
              <a:gd name="connsiteX7" fmla="*/ 679825 w 2555922"/>
              <a:gd name="connsiteY7" fmla="*/ 583324 h 2036379"/>
              <a:gd name="connsiteX8" fmla="*/ 632529 w 2555922"/>
              <a:gd name="connsiteY8" fmla="*/ 551793 h 2036379"/>
              <a:gd name="connsiteX9" fmla="*/ 600998 w 2555922"/>
              <a:gd name="connsiteY9" fmla="*/ 504497 h 2036379"/>
              <a:gd name="connsiteX10" fmla="*/ 537936 w 2555922"/>
              <a:gd name="connsiteY10" fmla="*/ 362607 h 2036379"/>
              <a:gd name="connsiteX11" fmla="*/ 490639 w 2555922"/>
              <a:gd name="connsiteY11" fmla="*/ 315310 h 2036379"/>
              <a:gd name="connsiteX12" fmla="*/ 474874 w 2555922"/>
              <a:gd name="connsiteY12" fmla="*/ 268014 h 2036379"/>
              <a:gd name="connsiteX13" fmla="*/ 490639 w 2555922"/>
              <a:gd name="connsiteY13" fmla="*/ 31531 h 2036379"/>
              <a:gd name="connsiteX14" fmla="*/ 585232 w 2555922"/>
              <a:gd name="connsiteY14" fmla="*/ 0 h 2036379"/>
              <a:gd name="connsiteX15" fmla="*/ 774419 w 2555922"/>
              <a:gd name="connsiteY15" fmla="*/ 78828 h 2036379"/>
              <a:gd name="connsiteX16" fmla="*/ 916308 w 2555922"/>
              <a:gd name="connsiteY16" fmla="*/ 173421 h 2036379"/>
              <a:gd name="connsiteX17" fmla="*/ 963605 w 2555922"/>
              <a:gd name="connsiteY17" fmla="*/ 204952 h 2036379"/>
              <a:gd name="connsiteX18" fmla="*/ 947839 w 2555922"/>
              <a:gd name="connsiteY18" fmla="*/ 252248 h 2036379"/>
              <a:gd name="connsiteX19" fmla="*/ 932074 w 2555922"/>
              <a:gd name="connsiteY19" fmla="*/ 315310 h 2036379"/>
              <a:gd name="connsiteX20" fmla="*/ 900543 w 2555922"/>
              <a:gd name="connsiteY20" fmla="*/ 378372 h 2036379"/>
              <a:gd name="connsiteX21" fmla="*/ 1042432 w 2555922"/>
              <a:gd name="connsiteY21" fmla="*/ 630621 h 2036379"/>
              <a:gd name="connsiteX22" fmla="*/ 1089729 w 2555922"/>
              <a:gd name="connsiteY22" fmla="*/ 646386 h 2036379"/>
              <a:gd name="connsiteX23" fmla="*/ 1121260 w 2555922"/>
              <a:gd name="connsiteY23" fmla="*/ 693683 h 2036379"/>
              <a:gd name="connsiteX24" fmla="*/ 1215853 w 2555922"/>
              <a:gd name="connsiteY24" fmla="*/ 725214 h 2036379"/>
              <a:gd name="connsiteX25" fmla="*/ 1263150 w 2555922"/>
              <a:gd name="connsiteY25" fmla="*/ 772510 h 2036379"/>
              <a:gd name="connsiteX26" fmla="*/ 1357743 w 2555922"/>
              <a:gd name="connsiteY26" fmla="*/ 788276 h 2036379"/>
              <a:gd name="connsiteX27" fmla="*/ 1420805 w 2555922"/>
              <a:gd name="connsiteY27" fmla="*/ 804041 h 2036379"/>
              <a:gd name="connsiteX28" fmla="*/ 1452336 w 2555922"/>
              <a:gd name="connsiteY28" fmla="*/ 914400 h 2036379"/>
              <a:gd name="connsiteX29" fmla="*/ 1499632 w 2555922"/>
              <a:gd name="connsiteY29" fmla="*/ 945931 h 2036379"/>
              <a:gd name="connsiteX30" fmla="*/ 1799177 w 2555922"/>
              <a:gd name="connsiteY30" fmla="*/ 914400 h 2036379"/>
              <a:gd name="connsiteX31" fmla="*/ 1846474 w 2555922"/>
              <a:gd name="connsiteY31" fmla="*/ 882869 h 2036379"/>
              <a:gd name="connsiteX32" fmla="*/ 1893770 w 2555922"/>
              <a:gd name="connsiteY32" fmla="*/ 756745 h 2036379"/>
              <a:gd name="connsiteX33" fmla="*/ 2004129 w 2555922"/>
              <a:gd name="connsiteY33" fmla="*/ 740979 h 2036379"/>
              <a:gd name="connsiteX34" fmla="*/ 2335205 w 2555922"/>
              <a:gd name="connsiteY34" fmla="*/ 725214 h 2036379"/>
              <a:gd name="connsiteX35" fmla="*/ 2477094 w 2555922"/>
              <a:gd name="connsiteY35" fmla="*/ 677917 h 2036379"/>
              <a:gd name="connsiteX36" fmla="*/ 2555922 w 2555922"/>
              <a:gd name="connsiteY36" fmla="*/ 662152 h 2036379"/>
              <a:gd name="connsiteX0" fmla="*/ 628407 w 2683179"/>
              <a:gd name="connsiteY0" fmla="*/ 2036379 h 2036379"/>
              <a:gd name="connsiteX1" fmla="*/ 594248 w 2683179"/>
              <a:gd name="connsiteY1" fmla="*/ 1384738 h 2036379"/>
              <a:gd name="connsiteX2" fmla="*/ 594249 w 2683179"/>
              <a:gd name="connsiteY2" fmla="*/ 1394263 h 2036379"/>
              <a:gd name="connsiteX3" fmla="*/ 479620 w 2683179"/>
              <a:gd name="connsiteY3" fmla="*/ 1405430 h 2036379"/>
              <a:gd name="connsiteX4" fmla="*/ 289449 w 2683179"/>
              <a:gd name="connsiteY4" fmla="*/ 1403788 h 2036379"/>
              <a:gd name="connsiteX5" fmla="*/ 289450 w 2683179"/>
              <a:gd name="connsiteY5" fmla="*/ 1403788 h 2036379"/>
              <a:gd name="connsiteX6" fmla="*/ 13225 w 2683179"/>
              <a:gd name="connsiteY6" fmla="*/ 1384738 h 2036379"/>
              <a:gd name="connsiteX7" fmla="*/ 807082 w 2683179"/>
              <a:gd name="connsiteY7" fmla="*/ 583324 h 2036379"/>
              <a:gd name="connsiteX8" fmla="*/ 759786 w 2683179"/>
              <a:gd name="connsiteY8" fmla="*/ 551793 h 2036379"/>
              <a:gd name="connsiteX9" fmla="*/ 728255 w 2683179"/>
              <a:gd name="connsiteY9" fmla="*/ 504497 h 2036379"/>
              <a:gd name="connsiteX10" fmla="*/ 665193 w 2683179"/>
              <a:gd name="connsiteY10" fmla="*/ 362607 h 2036379"/>
              <a:gd name="connsiteX11" fmla="*/ 617896 w 2683179"/>
              <a:gd name="connsiteY11" fmla="*/ 315310 h 2036379"/>
              <a:gd name="connsiteX12" fmla="*/ 602131 w 2683179"/>
              <a:gd name="connsiteY12" fmla="*/ 268014 h 2036379"/>
              <a:gd name="connsiteX13" fmla="*/ 617896 w 2683179"/>
              <a:gd name="connsiteY13" fmla="*/ 31531 h 2036379"/>
              <a:gd name="connsiteX14" fmla="*/ 712489 w 2683179"/>
              <a:gd name="connsiteY14" fmla="*/ 0 h 2036379"/>
              <a:gd name="connsiteX15" fmla="*/ 901676 w 2683179"/>
              <a:gd name="connsiteY15" fmla="*/ 78828 h 2036379"/>
              <a:gd name="connsiteX16" fmla="*/ 1043565 w 2683179"/>
              <a:gd name="connsiteY16" fmla="*/ 173421 h 2036379"/>
              <a:gd name="connsiteX17" fmla="*/ 1090862 w 2683179"/>
              <a:gd name="connsiteY17" fmla="*/ 204952 h 2036379"/>
              <a:gd name="connsiteX18" fmla="*/ 1075096 w 2683179"/>
              <a:gd name="connsiteY18" fmla="*/ 252248 h 2036379"/>
              <a:gd name="connsiteX19" fmla="*/ 1059331 w 2683179"/>
              <a:gd name="connsiteY19" fmla="*/ 315310 h 2036379"/>
              <a:gd name="connsiteX20" fmla="*/ 1027800 w 2683179"/>
              <a:gd name="connsiteY20" fmla="*/ 378372 h 2036379"/>
              <a:gd name="connsiteX21" fmla="*/ 1169689 w 2683179"/>
              <a:gd name="connsiteY21" fmla="*/ 630621 h 2036379"/>
              <a:gd name="connsiteX22" fmla="*/ 1216986 w 2683179"/>
              <a:gd name="connsiteY22" fmla="*/ 646386 h 2036379"/>
              <a:gd name="connsiteX23" fmla="*/ 1248517 w 2683179"/>
              <a:gd name="connsiteY23" fmla="*/ 693683 h 2036379"/>
              <a:gd name="connsiteX24" fmla="*/ 1343110 w 2683179"/>
              <a:gd name="connsiteY24" fmla="*/ 725214 h 2036379"/>
              <a:gd name="connsiteX25" fmla="*/ 1390407 w 2683179"/>
              <a:gd name="connsiteY25" fmla="*/ 772510 h 2036379"/>
              <a:gd name="connsiteX26" fmla="*/ 1485000 w 2683179"/>
              <a:gd name="connsiteY26" fmla="*/ 788276 h 2036379"/>
              <a:gd name="connsiteX27" fmla="*/ 1548062 w 2683179"/>
              <a:gd name="connsiteY27" fmla="*/ 804041 h 2036379"/>
              <a:gd name="connsiteX28" fmla="*/ 1579593 w 2683179"/>
              <a:gd name="connsiteY28" fmla="*/ 914400 h 2036379"/>
              <a:gd name="connsiteX29" fmla="*/ 1626889 w 2683179"/>
              <a:gd name="connsiteY29" fmla="*/ 945931 h 2036379"/>
              <a:gd name="connsiteX30" fmla="*/ 1926434 w 2683179"/>
              <a:gd name="connsiteY30" fmla="*/ 914400 h 2036379"/>
              <a:gd name="connsiteX31" fmla="*/ 1973731 w 2683179"/>
              <a:gd name="connsiteY31" fmla="*/ 882869 h 2036379"/>
              <a:gd name="connsiteX32" fmla="*/ 2021027 w 2683179"/>
              <a:gd name="connsiteY32" fmla="*/ 756745 h 2036379"/>
              <a:gd name="connsiteX33" fmla="*/ 2131386 w 2683179"/>
              <a:gd name="connsiteY33" fmla="*/ 740979 h 2036379"/>
              <a:gd name="connsiteX34" fmla="*/ 2462462 w 2683179"/>
              <a:gd name="connsiteY34" fmla="*/ 725214 h 2036379"/>
              <a:gd name="connsiteX35" fmla="*/ 2604351 w 2683179"/>
              <a:gd name="connsiteY35" fmla="*/ 677917 h 2036379"/>
              <a:gd name="connsiteX36" fmla="*/ 2683179 w 2683179"/>
              <a:gd name="connsiteY36" fmla="*/ 662152 h 2036379"/>
              <a:gd name="connsiteX0" fmla="*/ 615182 w 2669954"/>
              <a:gd name="connsiteY0" fmla="*/ 2036379 h 2036379"/>
              <a:gd name="connsiteX1" fmla="*/ 581023 w 2669954"/>
              <a:gd name="connsiteY1" fmla="*/ 1384738 h 2036379"/>
              <a:gd name="connsiteX2" fmla="*/ 581024 w 2669954"/>
              <a:gd name="connsiteY2" fmla="*/ 1394263 h 2036379"/>
              <a:gd name="connsiteX3" fmla="*/ 466395 w 2669954"/>
              <a:gd name="connsiteY3" fmla="*/ 1405430 h 2036379"/>
              <a:gd name="connsiteX4" fmla="*/ 276224 w 2669954"/>
              <a:gd name="connsiteY4" fmla="*/ 1403788 h 2036379"/>
              <a:gd name="connsiteX5" fmla="*/ 276225 w 2669954"/>
              <a:gd name="connsiteY5" fmla="*/ 1403788 h 2036379"/>
              <a:gd name="connsiteX6" fmla="*/ 0 w 2669954"/>
              <a:gd name="connsiteY6" fmla="*/ 1384738 h 2036379"/>
              <a:gd name="connsiteX7" fmla="*/ 793857 w 2669954"/>
              <a:gd name="connsiteY7" fmla="*/ 583324 h 2036379"/>
              <a:gd name="connsiteX8" fmla="*/ 746561 w 2669954"/>
              <a:gd name="connsiteY8" fmla="*/ 551793 h 2036379"/>
              <a:gd name="connsiteX9" fmla="*/ 715030 w 2669954"/>
              <a:gd name="connsiteY9" fmla="*/ 504497 h 2036379"/>
              <a:gd name="connsiteX10" fmla="*/ 651968 w 2669954"/>
              <a:gd name="connsiteY10" fmla="*/ 362607 h 2036379"/>
              <a:gd name="connsiteX11" fmla="*/ 604671 w 2669954"/>
              <a:gd name="connsiteY11" fmla="*/ 315310 h 2036379"/>
              <a:gd name="connsiteX12" fmla="*/ 588906 w 2669954"/>
              <a:gd name="connsiteY12" fmla="*/ 268014 h 2036379"/>
              <a:gd name="connsiteX13" fmla="*/ 604671 w 2669954"/>
              <a:gd name="connsiteY13" fmla="*/ 31531 h 2036379"/>
              <a:gd name="connsiteX14" fmla="*/ 699264 w 2669954"/>
              <a:gd name="connsiteY14" fmla="*/ 0 h 2036379"/>
              <a:gd name="connsiteX15" fmla="*/ 888451 w 2669954"/>
              <a:gd name="connsiteY15" fmla="*/ 78828 h 2036379"/>
              <a:gd name="connsiteX16" fmla="*/ 1030340 w 2669954"/>
              <a:gd name="connsiteY16" fmla="*/ 173421 h 2036379"/>
              <a:gd name="connsiteX17" fmla="*/ 1077637 w 2669954"/>
              <a:gd name="connsiteY17" fmla="*/ 204952 h 2036379"/>
              <a:gd name="connsiteX18" fmla="*/ 1061871 w 2669954"/>
              <a:gd name="connsiteY18" fmla="*/ 252248 h 2036379"/>
              <a:gd name="connsiteX19" fmla="*/ 1046106 w 2669954"/>
              <a:gd name="connsiteY19" fmla="*/ 315310 h 2036379"/>
              <a:gd name="connsiteX20" fmla="*/ 1014575 w 2669954"/>
              <a:gd name="connsiteY20" fmla="*/ 378372 h 2036379"/>
              <a:gd name="connsiteX21" fmla="*/ 1156464 w 2669954"/>
              <a:gd name="connsiteY21" fmla="*/ 630621 h 2036379"/>
              <a:gd name="connsiteX22" fmla="*/ 1203761 w 2669954"/>
              <a:gd name="connsiteY22" fmla="*/ 646386 h 2036379"/>
              <a:gd name="connsiteX23" fmla="*/ 1235292 w 2669954"/>
              <a:gd name="connsiteY23" fmla="*/ 693683 h 2036379"/>
              <a:gd name="connsiteX24" fmla="*/ 1329885 w 2669954"/>
              <a:gd name="connsiteY24" fmla="*/ 725214 h 2036379"/>
              <a:gd name="connsiteX25" fmla="*/ 1377182 w 2669954"/>
              <a:gd name="connsiteY25" fmla="*/ 772510 h 2036379"/>
              <a:gd name="connsiteX26" fmla="*/ 1471775 w 2669954"/>
              <a:gd name="connsiteY26" fmla="*/ 788276 h 2036379"/>
              <a:gd name="connsiteX27" fmla="*/ 1534837 w 2669954"/>
              <a:gd name="connsiteY27" fmla="*/ 804041 h 2036379"/>
              <a:gd name="connsiteX28" fmla="*/ 1566368 w 2669954"/>
              <a:gd name="connsiteY28" fmla="*/ 914400 h 2036379"/>
              <a:gd name="connsiteX29" fmla="*/ 1613664 w 2669954"/>
              <a:gd name="connsiteY29" fmla="*/ 945931 h 2036379"/>
              <a:gd name="connsiteX30" fmla="*/ 1913209 w 2669954"/>
              <a:gd name="connsiteY30" fmla="*/ 914400 h 2036379"/>
              <a:gd name="connsiteX31" fmla="*/ 1960506 w 2669954"/>
              <a:gd name="connsiteY31" fmla="*/ 882869 h 2036379"/>
              <a:gd name="connsiteX32" fmla="*/ 2007802 w 2669954"/>
              <a:gd name="connsiteY32" fmla="*/ 756745 h 2036379"/>
              <a:gd name="connsiteX33" fmla="*/ 2118161 w 2669954"/>
              <a:gd name="connsiteY33" fmla="*/ 740979 h 2036379"/>
              <a:gd name="connsiteX34" fmla="*/ 2449237 w 2669954"/>
              <a:gd name="connsiteY34" fmla="*/ 725214 h 2036379"/>
              <a:gd name="connsiteX35" fmla="*/ 2591126 w 2669954"/>
              <a:gd name="connsiteY35" fmla="*/ 677917 h 2036379"/>
              <a:gd name="connsiteX36" fmla="*/ 2669954 w 2669954"/>
              <a:gd name="connsiteY36" fmla="*/ 662152 h 2036379"/>
              <a:gd name="connsiteX0" fmla="*/ 615182 w 2669954"/>
              <a:gd name="connsiteY0" fmla="*/ 2036379 h 2036379"/>
              <a:gd name="connsiteX1" fmla="*/ 581023 w 2669954"/>
              <a:gd name="connsiteY1" fmla="*/ 1384738 h 2036379"/>
              <a:gd name="connsiteX2" fmla="*/ 581024 w 2669954"/>
              <a:gd name="connsiteY2" fmla="*/ 1394263 h 2036379"/>
              <a:gd name="connsiteX3" fmla="*/ 466395 w 2669954"/>
              <a:gd name="connsiteY3" fmla="*/ 1405430 h 2036379"/>
              <a:gd name="connsiteX4" fmla="*/ 276224 w 2669954"/>
              <a:gd name="connsiteY4" fmla="*/ 1403788 h 2036379"/>
              <a:gd name="connsiteX5" fmla="*/ 276225 w 2669954"/>
              <a:gd name="connsiteY5" fmla="*/ 1403788 h 2036379"/>
              <a:gd name="connsiteX6" fmla="*/ 0 w 2669954"/>
              <a:gd name="connsiteY6" fmla="*/ 1384738 h 2036379"/>
              <a:gd name="connsiteX7" fmla="*/ 793857 w 2669954"/>
              <a:gd name="connsiteY7" fmla="*/ 583324 h 2036379"/>
              <a:gd name="connsiteX8" fmla="*/ 746561 w 2669954"/>
              <a:gd name="connsiteY8" fmla="*/ 551793 h 2036379"/>
              <a:gd name="connsiteX9" fmla="*/ 715030 w 2669954"/>
              <a:gd name="connsiteY9" fmla="*/ 504497 h 2036379"/>
              <a:gd name="connsiteX10" fmla="*/ 651968 w 2669954"/>
              <a:gd name="connsiteY10" fmla="*/ 362607 h 2036379"/>
              <a:gd name="connsiteX11" fmla="*/ 604671 w 2669954"/>
              <a:gd name="connsiteY11" fmla="*/ 315310 h 2036379"/>
              <a:gd name="connsiteX12" fmla="*/ 588906 w 2669954"/>
              <a:gd name="connsiteY12" fmla="*/ 268014 h 2036379"/>
              <a:gd name="connsiteX13" fmla="*/ 604671 w 2669954"/>
              <a:gd name="connsiteY13" fmla="*/ 31531 h 2036379"/>
              <a:gd name="connsiteX14" fmla="*/ 699264 w 2669954"/>
              <a:gd name="connsiteY14" fmla="*/ 0 h 2036379"/>
              <a:gd name="connsiteX15" fmla="*/ 888451 w 2669954"/>
              <a:gd name="connsiteY15" fmla="*/ 78828 h 2036379"/>
              <a:gd name="connsiteX16" fmla="*/ 1030340 w 2669954"/>
              <a:gd name="connsiteY16" fmla="*/ 173421 h 2036379"/>
              <a:gd name="connsiteX17" fmla="*/ 1077637 w 2669954"/>
              <a:gd name="connsiteY17" fmla="*/ 204952 h 2036379"/>
              <a:gd name="connsiteX18" fmla="*/ 1061871 w 2669954"/>
              <a:gd name="connsiteY18" fmla="*/ 252248 h 2036379"/>
              <a:gd name="connsiteX19" fmla="*/ 1046106 w 2669954"/>
              <a:gd name="connsiteY19" fmla="*/ 315310 h 2036379"/>
              <a:gd name="connsiteX20" fmla="*/ 1014575 w 2669954"/>
              <a:gd name="connsiteY20" fmla="*/ 378372 h 2036379"/>
              <a:gd name="connsiteX21" fmla="*/ 1156464 w 2669954"/>
              <a:gd name="connsiteY21" fmla="*/ 630621 h 2036379"/>
              <a:gd name="connsiteX22" fmla="*/ 1203761 w 2669954"/>
              <a:gd name="connsiteY22" fmla="*/ 646386 h 2036379"/>
              <a:gd name="connsiteX23" fmla="*/ 1235292 w 2669954"/>
              <a:gd name="connsiteY23" fmla="*/ 693683 h 2036379"/>
              <a:gd name="connsiteX24" fmla="*/ 1329885 w 2669954"/>
              <a:gd name="connsiteY24" fmla="*/ 725214 h 2036379"/>
              <a:gd name="connsiteX25" fmla="*/ 1377182 w 2669954"/>
              <a:gd name="connsiteY25" fmla="*/ 772510 h 2036379"/>
              <a:gd name="connsiteX26" fmla="*/ 1471775 w 2669954"/>
              <a:gd name="connsiteY26" fmla="*/ 788276 h 2036379"/>
              <a:gd name="connsiteX27" fmla="*/ 1534837 w 2669954"/>
              <a:gd name="connsiteY27" fmla="*/ 804041 h 2036379"/>
              <a:gd name="connsiteX28" fmla="*/ 1566368 w 2669954"/>
              <a:gd name="connsiteY28" fmla="*/ 914400 h 2036379"/>
              <a:gd name="connsiteX29" fmla="*/ 1613664 w 2669954"/>
              <a:gd name="connsiteY29" fmla="*/ 945931 h 2036379"/>
              <a:gd name="connsiteX30" fmla="*/ 1913209 w 2669954"/>
              <a:gd name="connsiteY30" fmla="*/ 914400 h 2036379"/>
              <a:gd name="connsiteX31" fmla="*/ 1960506 w 2669954"/>
              <a:gd name="connsiteY31" fmla="*/ 882869 h 2036379"/>
              <a:gd name="connsiteX32" fmla="*/ 2007802 w 2669954"/>
              <a:gd name="connsiteY32" fmla="*/ 756745 h 2036379"/>
              <a:gd name="connsiteX33" fmla="*/ 2118161 w 2669954"/>
              <a:gd name="connsiteY33" fmla="*/ 740979 h 2036379"/>
              <a:gd name="connsiteX34" fmla="*/ 2449237 w 2669954"/>
              <a:gd name="connsiteY34" fmla="*/ 725214 h 2036379"/>
              <a:gd name="connsiteX35" fmla="*/ 2591126 w 2669954"/>
              <a:gd name="connsiteY35" fmla="*/ 677917 h 2036379"/>
              <a:gd name="connsiteX36" fmla="*/ 2669954 w 2669954"/>
              <a:gd name="connsiteY36" fmla="*/ 662152 h 2036379"/>
              <a:gd name="connsiteX0" fmla="*/ 685606 w 2740378"/>
              <a:gd name="connsiteY0" fmla="*/ 2036379 h 2036379"/>
              <a:gd name="connsiteX1" fmla="*/ 651447 w 2740378"/>
              <a:gd name="connsiteY1" fmla="*/ 1384738 h 2036379"/>
              <a:gd name="connsiteX2" fmla="*/ 651448 w 2740378"/>
              <a:gd name="connsiteY2" fmla="*/ 1394263 h 2036379"/>
              <a:gd name="connsiteX3" fmla="*/ 536819 w 2740378"/>
              <a:gd name="connsiteY3" fmla="*/ 1405430 h 2036379"/>
              <a:gd name="connsiteX4" fmla="*/ 346648 w 2740378"/>
              <a:gd name="connsiteY4" fmla="*/ 1403788 h 2036379"/>
              <a:gd name="connsiteX5" fmla="*/ 346649 w 2740378"/>
              <a:gd name="connsiteY5" fmla="*/ 1403788 h 2036379"/>
              <a:gd name="connsiteX6" fmla="*/ 70424 w 2740378"/>
              <a:gd name="connsiteY6" fmla="*/ 1384738 h 2036379"/>
              <a:gd name="connsiteX7" fmla="*/ 70424 w 2740378"/>
              <a:gd name="connsiteY7" fmla="*/ 1375213 h 2036379"/>
              <a:gd name="connsiteX8" fmla="*/ 864281 w 2740378"/>
              <a:gd name="connsiteY8" fmla="*/ 583324 h 2036379"/>
              <a:gd name="connsiteX9" fmla="*/ 816985 w 2740378"/>
              <a:gd name="connsiteY9" fmla="*/ 551793 h 2036379"/>
              <a:gd name="connsiteX10" fmla="*/ 785454 w 2740378"/>
              <a:gd name="connsiteY10" fmla="*/ 504497 h 2036379"/>
              <a:gd name="connsiteX11" fmla="*/ 722392 w 2740378"/>
              <a:gd name="connsiteY11" fmla="*/ 362607 h 2036379"/>
              <a:gd name="connsiteX12" fmla="*/ 675095 w 2740378"/>
              <a:gd name="connsiteY12" fmla="*/ 315310 h 2036379"/>
              <a:gd name="connsiteX13" fmla="*/ 659330 w 2740378"/>
              <a:gd name="connsiteY13" fmla="*/ 268014 h 2036379"/>
              <a:gd name="connsiteX14" fmla="*/ 675095 w 2740378"/>
              <a:gd name="connsiteY14" fmla="*/ 31531 h 2036379"/>
              <a:gd name="connsiteX15" fmla="*/ 769688 w 2740378"/>
              <a:gd name="connsiteY15" fmla="*/ 0 h 2036379"/>
              <a:gd name="connsiteX16" fmla="*/ 958875 w 2740378"/>
              <a:gd name="connsiteY16" fmla="*/ 78828 h 2036379"/>
              <a:gd name="connsiteX17" fmla="*/ 1100764 w 2740378"/>
              <a:gd name="connsiteY17" fmla="*/ 173421 h 2036379"/>
              <a:gd name="connsiteX18" fmla="*/ 1148061 w 2740378"/>
              <a:gd name="connsiteY18" fmla="*/ 204952 h 2036379"/>
              <a:gd name="connsiteX19" fmla="*/ 1132295 w 2740378"/>
              <a:gd name="connsiteY19" fmla="*/ 252248 h 2036379"/>
              <a:gd name="connsiteX20" fmla="*/ 1116530 w 2740378"/>
              <a:gd name="connsiteY20" fmla="*/ 315310 h 2036379"/>
              <a:gd name="connsiteX21" fmla="*/ 1084999 w 2740378"/>
              <a:gd name="connsiteY21" fmla="*/ 378372 h 2036379"/>
              <a:gd name="connsiteX22" fmla="*/ 1226888 w 2740378"/>
              <a:gd name="connsiteY22" fmla="*/ 630621 h 2036379"/>
              <a:gd name="connsiteX23" fmla="*/ 1274185 w 2740378"/>
              <a:gd name="connsiteY23" fmla="*/ 646386 h 2036379"/>
              <a:gd name="connsiteX24" fmla="*/ 1305716 w 2740378"/>
              <a:gd name="connsiteY24" fmla="*/ 693683 h 2036379"/>
              <a:gd name="connsiteX25" fmla="*/ 1400309 w 2740378"/>
              <a:gd name="connsiteY25" fmla="*/ 725214 h 2036379"/>
              <a:gd name="connsiteX26" fmla="*/ 1447606 w 2740378"/>
              <a:gd name="connsiteY26" fmla="*/ 772510 h 2036379"/>
              <a:gd name="connsiteX27" fmla="*/ 1542199 w 2740378"/>
              <a:gd name="connsiteY27" fmla="*/ 788276 h 2036379"/>
              <a:gd name="connsiteX28" fmla="*/ 1605261 w 2740378"/>
              <a:gd name="connsiteY28" fmla="*/ 804041 h 2036379"/>
              <a:gd name="connsiteX29" fmla="*/ 1636792 w 2740378"/>
              <a:gd name="connsiteY29" fmla="*/ 914400 h 2036379"/>
              <a:gd name="connsiteX30" fmla="*/ 1684088 w 2740378"/>
              <a:gd name="connsiteY30" fmla="*/ 945931 h 2036379"/>
              <a:gd name="connsiteX31" fmla="*/ 1983633 w 2740378"/>
              <a:gd name="connsiteY31" fmla="*/ 914400 h 2036379"/>
              <a:gd name="connsiteX32" fmla="*/ 2030930 w 2740378"/>
              <a:gd name="connsiteY32" fmla="*/ 882869 h 2036379"/>
              <a:gd name="connsiteX33" fmla="*/ 2078226 w 2740378"/>
              <a:gd name="connsiteY33" fmla="*/ 756745 h 2036379"/>
              <a:gd name="connsiteX34" fmla="*/ 2188585 w 2740378"/>
              <a:gd name="connsiteY34" fmla="*/ 740979 h 2036379"/>
              <a:gd name="connsiteX35" fmla="*/ 2519661 w 2740378"/>
              <a:gd name="connsiteY35" fmla="*/ 725214 h 2036379"/>
              <a:gd name="connsiteX36" fmla="*/ 2661550 w 2740378"/>
              <a:gd name="connsiteY36" fmla="*/ 677917 h 2036379"/>
              <a:gd name="connsiteX37" fmla="*/ 2740378 w 2740378"/>
              <a:gd name="connsiteY37" fmla="*/ 662152 h 2036379"/>
              <a:gd name="connsiteX0" fmla="*/ 685606 w 2740378"/>
              <a:gd name="connsiteY0" fmla="*/ 2036379 h 2036379"/>
              <a:gd name="connsiteX1" fmla="*/ 651447 w 2740378"/>
              <a:gd name="connsiteY1" fmla="*/ 1384738 h 2036379"/>
              <a:gd name="connsiteX2" fmla="*/ 651448 w 2740378"/>
              <a:gd name="connsiteY2" fmla="*/ 1394263 h 2036379"/>
              <a:gd name="connsiteX3" fmla="*/ 536819 w 2740378"/>
              <a:gd name="connsiteY3" fmla="*/ 1405430 h 2036379"/>
              <a:gd name="connsiteX4" fmla="*/ 346648 w 2740378"/>
              <a:gd name="connsiteY4" fmla="*/ 1403788 h 2036379"/>
              <a:gd name="connsiteX5" fmla="*/ 346649 w 2740378"/>
              <a:gd name="connsiteY5" fmla="*/ 1403788 h 2036379"/>
              <a:gd name="connsiteX6" fmla="*/ 70424 w 2740378"/>
              <a:gd name="connsiteY6" fmla="*/ 1384738 h 2036379"/>
              <a:gd name="connsiteX7" fmla="*/ 70424 w 2740378"/>
              <a:gd name="connsiteY7" fmla="*/ 1375213 h 2036379"/>
              <a:gd name="connsiteX8" fmla="*/ 864281 w 2740378"/>
              <a:gd name="connsiteY8" fmla="*/ 583324 h 2036379"/>
              <a:gd name="connsiteX9" fmla="*/ 816985 w 2740378"/>
              <a:gd name="connsiteY9" fmla="*/ 551793 h 2036379"/>
              <a:gd name="connsiteX10" fmla="*/ 785454 w 2740378"/>
              <a:gd name="connsiteY10" fmla="*/ 504497 h 2036379"/>
              <a:gd name="connsiteX11" fmla="*/ 722392 w 2740378"/>
              <a:gd name="connsiteY11" fmla="*/ 362607 h 2036379"/>
              <a:gd name="connsiteX12" fmla="*/ 675095 w 2740378"/>
              <a:gd name="connsiteY12" fmla="*/ 315310 h 2036379"/>
              <a:gd name="connsiteX13" fmla="*/ 659330 w 2740378"/>
              <a:gd name="connsiteY13" fmla="*/ 268014 h 2036379"/>
              <a:gd name="connsiteX14" fmla="*/ 675095 w 2740378"/>
              <a:gd name="connsiteY14" fmla="*/ 31531 h 2036379"/>
              <a:gd name="connsiteX15" fmla="*/ 769688 w 2740378"/>
              <a:gd name="connsiteY15" fmla="*/ 0 h 2036379"/>
              <a:gd name="connsiteX16" fmla="*/ 958875 w 2740378"/>
              <a:gd name="connsiteY16" fmla="*/ 78828 h 2036379"/>
              <a:gd name="connsiteX17" fmla="*/ 1100764 w 2740378"/>
              <a:gd name="connsiteY17" fmla="*/ 173421 h 2036379"/>
              <a:gd name="connsiteX18" fmla="*/ 1148061 w 2740378"/>
              <a:gd name="connsiteY18" fmla="*/ 204952 h 2036379"/>
              <a:gd name="connsiteX19" fmla="*/ 1132295 w 2740378"/>
              <a:gd name="connsiteY19" fmla="*/ 252248 h 2036379"/>
              <a:gd name="connsiteX20" fmla="*/ 1116530 w 2740378"/>
              <a:gd name="connsiteY20" fmla="*/ 315310 h 2036379"/>
              <a:gd name="connsiteX21" fmla="*/ 1084999 w 2740378"/>
              <a:gd name="connsiteY21" fmla="*/ 378372 h 2036379"/>
              <a:gd name="connsiteX22" fmla="*/ 1226888 w 2740378"/>
              <a:gd name="connsiteY22" fmla="*/ 630621 h 2036379"/>
              <a:gd name="connsiteX23" fmla="*/ 1274185 w 2740378"/>
              <a:gd name="connsiteY23" fmla="*/ 646386 h 2036379"/>
              <a:gd name="connsiteX24" fmla="*/ 1305716 w 2740378"/>
              <a:gd name="connsiteY24" fmla="*/ 693683 h 2036379"/>
              <a:gd name="connsiteX25" fmla="*/ 1400309 w 2740378"/>
              <a:gd name="connsiteY25" fmla="*/ 725214 h 2036379"/>
              <a:gd name="connsiteX26" fmla="*/ 1447606 w 2740378"/>
              <a:gd name="connsiteY26" fmla="*/ 772510 h 2036379"/>
              <a:gd name="connsiteX27" fmla="*/ 1542199 w 2740378"/>
              <a:gd name="connsiteY27" fmla="*/ 788276 h 2036379"/>
              <a:gd name="connsiteX28" fmla="*/ 1605261 w 2740378"/>
              <a:gd name="connsiteY28" fmla="*/ 804041 h 2036379"/>
              <a:gd name="connsiteX29" fmla="*/ 1636792 w 2740378"/>
              <a:gd name="connsiteY29" fmla="*/ 914400 h 2036379"/>
              <a:gd name="connsiteX30" fmla="*/ 1684088 w 2740378"/>
              <a:gd name="connsiteY30" fmla="*/ 945931 h 2036379"/>
              <a:gd name="connsiteX31" fmla="*/ 1983633 w 2740378"/>
              <a:gd name="connsiteY31" fmla="*/ 914400 h 2036379"/>
              <a:gd name="connsiteX32" fmla="*/ 2030930 w 2740378"/>
              <a:gd name="connsiteY32" fmla="*/ 882869 h 2036379"/>
              <a:gd name="connsiteX33" fmla="*/ 2078226 w 2740378"/>
              <a:gd name="connsiteY33" fmla="*/ 756745 h 2036379"/>
              <a:gd name="connsiteX34" fmla="*/ 2188585 w 2740378"/>
              <a:gd name="connsiteY34" fmla="*/ 740979 h 2036379"/>
              <a:gd name="connsiteX35" fmla="*/ 2519661 w 2740378"/>
              <a:gd name="connsiteY35" fmla="*/ 725214 h 2036379"/>
              <a:gd name="connsiteX36" fmla="*/ 2661550 w 2740378"/>
              <a:gd name="connsiteY36" fmla="*/ 677917 h 2036379"/>
              <a:gd name="connsiteX37" fmla="*/ 2740378 w 2740378"/>
              <a:gd name="connsiteY37" fmla="*/ 662152 h 2036379"/>
              <a:gd name="connsiteX0" fmla="*/ 742217 w 2796989"/>
              <a:gd name="connsiteY0" fmla="*/ 2036379 h 2036379"/>
              <a:gd name="connsiteX1" fmla="*/ 708058 w 2796989"/>
              <a:gd name="connsiteY1" fmla="*/ 1384738 h 2036379"/>
              <a:gd name="connsiteX2" fmla="*/ 708059 w 2796989"/>
              <a:gd name="connsiteY2" fmla="*/ 1394263 h 2036379"/>
              <a:gd name="connsiteX3" fmla="*/ 593430 w 2796989"/>
              <a:gd name="connsiteY3" fmla="*/ 1405430 h 2036379"/>
              <a:gd name="connsiteX4" fmla="*/ 403259 w 2796989"/>
              <a:gd name="connsiteY4" fmla="*/ 1403788 h 2036379"/>
              <a:gd name="connsiteX5" fmla="*/ 403260 w 2796989"/>
              <a:gd name="connsiteY5" fmla="*/ 1403788 h 2036379"/>
              <a:gd name="connsiteX6" fmla="*/ 127035 w 2796989"/>
              <a:gd name="connsiteY6" fmla="*/ 1384738 h 2036379"/>
              <a:gd name="connsiteX7" fmla="*/ 50835 w 2796989"/>
              <a:gd name="connsiteY7" fmla="*/ 1165663 h 2036379"/>
              <a:gd name="connsiteX8" fmla="*/ 920892 w 2796989"/>
              <a:gd name="connsiteY8" fmla="*/ 583324 h 2036379"/>
              <a:gd name="connsiteX9" fmla="*/ 873596 w 2796989"/>
              <a:gd name="connsiteY9" fmla="*/ 551793 h 2036379"/>
              <a:gd name="connsiteX10" fmla="*/ 842065 w 2796989"/>
              <a:gd name="connsiteY10" fmla="*/ 504497 h 2036379"/>
              <a:gd name="connsiteX11" fmla="*/ 779003 w 2796989"/>
              <a:gd name="connsiteY11" fmla="*/ 362607 h 2036379"/>
              <a:gd name="connsiteX12" fmla="*/ 731706 w 2796989"/>
              <a:gd name="connsiteY12" fmla="*/ 315310 h 2036379"/>
              <a:gd name="connsiteX13" fmla="*/ 715941 w 2796989"/>
              <a:gd name="connsiteY13" fmla="*/ 268014 h 2036379"/>
              <a:gd name="connsiteX14" fmla="*/ 731706 w 2796989"/>
              <a:gd name="connsiteY14" fmla="*/ 31531 h 2036379"/>
              <a:gd name="connsiteX15" fmla="*/ 826299 w 2796989"/>
              <a:gd name="connsiteY15" fmla="*/ 0 h 2036379"/>
              <a:gd name="connsiteX16" fmla="*/ 1015486 w 2796989"/>
              <a:gd name="connsiteY16" fmla="*/ 78828 h 2036379"/>
              <a:gd name="connsiteX17" fmla="*/ 1157375 w 2796989"/>
              <a:gd name="connsiteY17" fmla="*/ 173421 h 2036379"/>
              <a:gd name="connsiteX18" fmla="*/ 1204672 w 2796989"/>
              <a:gd name="connsiteY18" fmla="*/ 204952 h 2036379"/>
              <a:gd name="connsiteX19" fmla="*/ 1188906 w 2796989"/>
              <a:gd name="connsiteY19" fmla="*/ 252248 h 2036379"/>
              <a:gd name="connsiteX20" fmla="*/ 1173141 w 2796989"/>
              <a:gd name="connsiteY20" fmla="*/ 315310 h 2036379"/>
              <a:gd name="connsiteX21" fmla="*/ 1141610 w 2796989"/>
              <a:gd name="connsiteY21" fmla="*/ 378372 h 2036379"/>
              <a:gd name="connsiteX22" fmla="*/ 1283499 w 2796989"/>
              <a:gd name="connsiteY22" fmla="*/ 630621 h 2036379"/>
              <a:gd name="connsiteX23" fmla="*/ 1330796 w 2796989"/>
              <a:gd name="connsiteY23" fmla="*/ 646386 h 2036379"/>
              <a:gd name="connsiteX24" fmla="*/ 1362327 w 2796989"/>
              <a:gd name="connsiteY24" fmla="*/ 693683 h 2036379"/>
              <a:gd name="connsiteX25" fmla="*/ 1456920 w 2796989"/>
              <a:gd name="connsiteY25" fmla="*/ 725214 h 2036379"/>
              <a:gd name="connsiteX26" fmla="*/ 1504217 w 2796989"/>
              <a:gd name="connsiteY26" fmla="*/ 772510 h 2036379"/>
              <a:gd name="connsiteX27" fmla="*/ 1598810 w 2796989"/>
              <a:gd name="connsiteY27" fmla="*/ 788276 h 2036379"/>
              <a:gd name="connsiteX28" fmla="*/ 1661872 w 2796989"/>
              <a:gd name="connsiteY28" fmla="*/ 804041 h 2036379"/>
              <a:gd name="connsiteX29" fmla="*/ 1693403 w 2796989"/>
              <a:gd name="connsiteY29" fmla="*/ 914400 h 2036379"/>
              <a:gd name="connsiteX30" fmla="*/ 1740699 w 2796989"/>
              <a:gd name="connsiteY30" fmla="*/ 945931 h 2036379"/>
              <a:gd name="connsiteX31" fmla="*/ 2040244 w 2796989"/>
              <a:gd name="connsiteY31" fmla="*/ 914400 h 2036379"/>
              <a:gd name="connsiteX32" fmla="*/ 2087541 w 2796989"/>
              <a:gd name="connsiteY32" fmla="*/ 882869 h 2036379"/>
              <a:gd name="connsiteX33" fmla="*/ 2134837 w 2796989"/>
              <a:gd name="connsiteY33" fmla="*/ 756745 h 2036379"/>
              <a:gd name="connsiteX34" fmla="*/ 2245196 w 2796989"/>
              <a:gd name="connsiteY34" fmla="*/ 740979 h 2036379"/>
              <a:gd name="connsiteX35" fmla="*/ 2576272 w 2796989"/>
              <a:gd name="connsiteY35" fmla="*/ 725214 h 2036379"/>
              <a:gd name="connsiteX36" fmla="*/ 2718161 w 2796989"/>
              <a:gd name="connsiteY36" fmla="*/ 677917 h 2036379"/>
              <a:gd name="connsiteX37" fmla="*/ 2796989 w 2796989"/>
              <a:gd name="connsiteY37" fmla="*/ 662152 h 2036379"/>
              <a:gd name="connsiteX0" fmla="*/ 691382 w 2746154"/>
              <a:gd name="connsiteY0" fmla="*/ 2036379 h 2036379"/>
              <a:gd name="connsiteX1" fmla="*/ 657223 w 2746154"/>
              <a:gd name="connsiteY1" fmla="*/ 1384738 h 2036379"/>
              <a:gd name="connsiteX2" fmla="*/ 657224 w 2746154"/>
              <a:gd name="connsiteY2" fmla="*/ 1394263 h 2036379"/>
              <a:gd name="connsiteX3" fmla="*/ 542595 w 2746154"/>
              <a:gd name="connsiteY3" fmla="*/ 1405430 h 2036379"/>
              <a:gd name="connsiteX4" fmla="*/ 352424 w 2746154"/>
              <a:gd name="connsiteY4" fmla="*/ 1403788 h 2036379"/>
              <a:gd name="connsiteX5" fmla="*/ 352425 w 2746154"/>
              <a:gd name="connsiteY5" fmla="*/ 1403788 h 2036379"/>
              <a:gd name="connsiteX6" fmla="*/ 76200 w 2746154"/>
              <a:gd name="connsiteY6" fmla="*/ 1384738 h 2036379"/>
              <a:gd name="connsiteX7" fmla="*/ 0 w 2746154"/>
              <a:gd name="connsiteY7" fmla="*/ 1165663 h 2036379"/>
              <a:gd name="connsiteX8" fmla="*/ 870057 w 2746154"/>
              <a:gd name="connsiteY8" fmla="*/ 583324 h 2036379"/>
              <a:gd name="connsiteX9" fmla="*/ 822761 w 2746154"/>
              <a:gd name="connsiteY9" fmla="*/ 551793 h 2036379"/>
              <a:gd name="connsiteX10" fmla="*/ 791230 w 2746154"/>
              <a:gd name="connsiteY10" fmla="*/ 504497 h 2036379"/>
              <a:gd name="connsiteX11" fmla="*/ 728168 w 2746154"/>
              <a:gd name="connsiteY11" fmla="*/ 362607 h 2036379"/>
              <a:gd name="connsiteX12" fmla="*/ 680871 w 2746154"/>
              <a:gd name="connsiteY12" fmla="*/ 315310 h 2036379"/>
              <a:gd name="connsiteX13" fmla="*/ 665106 w 2746154"/>
              <a:gd name="connsiteY13" fmla="*/ 268014 h 2036379"/>
              <a:gd name="connsiteX14" fmla="*/ 680871 w 2746154"/>
              <a:gd name="connsiteY14" fmla="*/ 31531 h 2036379"/>
              <a:gd name="connsiteX15" fmla="*/ 775464 w 2746154"/>
              <a:gd name="connsiteY15" fmla="*/ 0 h 2036379"/>
              <a:gd name="connsiteX16" fmla="*/ 964651 w 2746154"/>
              <a:gd name="connsiteY16" fmla="*/ 78828 h 2036379"/>
              <a:gd name="connsiteX17" fmla="*/ 1106540 w 2746154"/>
              <a:gd name="connsiteY17" fmla="*/ 173421 h 2036379"/>
              <a:gd name="connsiteX18" fmla="*/ 1153837 w 2746154"/>
              <a:gd name="connsiteY18" fmla="*/ 204952 h 2036379"/>
              <a:gd name="connsiteX19" fmla="*/ 1138071 w 2746154"/>
              <a:gd name="connsiteY19" fmla="*/ 252248 h 2036379"/>
              <a:gd name="connsiteX20" fmla="*/ 1122306 w 2746154"/>
              <a:gd name="connsiteY20" fmla="*/ 315310 h 2036379"/>
              <a:gd name="connsiteX21" fmla="*/ 1090775 w 2746154"/>
              <a:gd name="connsiteY21" fmla="*/ 378372 h 2036379"/>
              <a:gd name="connsiteX22" fmla="*/ 1232664 w 2746154"/>
              <a:gd name="connsiteY22" fmla="*/ 630621 h 2036379"/>
              <a:gd name="connsiteX23" fmla="*/ 1279961 w 2746154"/>
              <a:gd name="connsiteY23" fmla="*/ 646386 h 2036379"/>
              <a:gd name="connsiteX24" fmla="*/ 1311492 w 2746154"/>
              <a:gd name="connsiteY24" fmla="*/ 693683 h 2036379"/>
              <a:gd name="connsiteX25" fmla="*/ 1406085 w 2746154"/>
              <a:gd name="connsiteY25" fmla="*/ 725214 h 2036379"/>
              <a:gd name="connsiteX26" fmla="*/ 1453382 w 2746154"/>
              <a:gd name="connsiteY26" fmla="*/ 772510 h 2036379"/>
              <a:gd name="connsiteX27" fmla="*/ 1547975 w 2746154"/>
              <a:gd name="connsiteY27" fmla="*/ 788276 h 2036379"/>
              <a:gd name="connsiteX28" fmla="*/ 1611037 w 2746154"/>
              <a:gd name="connsiteY28" fmla="*/ 804041 h 2036379"/>
              <a:gd name="connsiteX29" fmla="*/ 1642568 w 2746154"/>
              <a:gd name="connsiteY29" fmla="*/ 914400 h 2036379"/>
              <a:gd name="connsiteX30" fmla="*/ 1689864 w 2746154"/>
              <a:gd name="connsiteY30" fmla="*/ 945931 h 2036379"/>
              <a:gd name="connsiteX31" fmla="*/ 1989409 w 2746154"/>
              <a:gd name="connsiteY31" fmla="*/ 914400 h 2036379"/>
              <a:gd name="connsiteX32" fmla="*/ 2036706 w 2746154"/>
              <a:gd name="connsiteY32" fmla="*/ 882869 h 2036379"/>
              <a:gd name="connsiteX33" fmla="*/ 2084002 w 2746154"/>
              <a:gd name="connsiteY33" fmla="*/ 756745 h 2036379"/>
              <a:gd name="connsiteX34" fmla="*/ 2194361 w 2746154"/>
              <a:gd name="connsiteY34" fmla="*/ 740979 h 2036379"/>
              <a:gd name="connsiteX35" fmla="*/ 2525437 w 2746154"/>
              <a:gd name="connsiteY35" fmla="*/ 725214 h 2036379"/>
              <a:gd name="connsiteX36" fmla="*/ 2667326 w 2746154"/>
              <a:gd name="connsiteY36" fmla="*/ 677917 h 2036379"/>
              <a:gd name="connsiteX37" fmla="*/ 2746154 w 2746154"/>
              <a:gd name="connsiteY37" fmla="*/ 662152 h 2036379"/>
              <a:gd name="connsiteX0" fmla="*/ 766062 w 2820834"/>
              <a:gd name="connsiteY0" fmla="*/ 2036379 h 2036379"/>
              <a:gd name="connsiteX1" fmla="*/ 731903 w 2820834"/>
              <a:gd name="connsiteY1" fmla="*/ 1384738 h 2036379"/>
              <a:gd name="connsiteX2" fmla="*/ 731904 w 2820834"/>
              <a:gd name="connsiteY2" fmla="*/ 1394263 h 2036379"/>
              <a:gd name="connsiteX3" fmla="*/ 617275 w 2820834"/>
              <a:gd name="connsiteY3" fmla="*/ 1405430 h 2036379"/>
              <a:gd name="connsiteX4" fmla="*/ 427104 w 2820834"/>
              <a:gd name="connsiteY4" fmla="*/ 1403788 h 2036379"/>
              <a:gd name="connsiteX5" fmla="*/ 427105 w 2820834"/>
              <a:gd name="connsiteY5" fmla="*/ 1403788 h 2036379"/>
              <a:gd name="connsiteX6" fmla="*/ 150880 w 2820834"/>
              <a:gd name="connsiteY6" fmla="*/ 1384738 h 2036379"/>
              <a:gd name="connsiteX7" fmla="*/ 74680 w 2820834"/>
              <a:gd name="connsiteY7" fmla="*/ 1165663 h 2036379"/>
              <a:gd name="connsiteX8" fmla="*/ 65155 w 2820834"/>
              <a:gd name="connsiteY8" fmla="*/ 1175188 h 2036379"/>
              <a:gd name="connsiteX9" fmla="*/ 944737 w 2820834"/>
              <a:gd name="connsiteY9" fmla="*/ 583324 h 2036379"/>
              <a:gd name="connsiteX10" fmla="*/ 897441 w 2820834"/>
              <a:gd name="connsiteY10" fmla="*/ 551793 h 2036379"/>
              <a:gd name="connsiteX11" fmla="*/ 865910 w 2820834"/>
              <a:gd name="connsiteY11" fmla="*/ 504497 h 2036379"/>
              <a:gd name="connsiteX12" fmla="*/ 802848 w 2820834"/>
              <a:gd name="connsiteY12" fmla="*/ 362607 h 2036379"/>
              <a:gd name="connsiteX13" fmla="*/ 755551 w 2820834"/>
              <a:gd name="connsiteY13" fmla="*/ 315310 h 2036379"/>
              <a:gd name="connsiteX14" fmla="*/ 739786 w 2820834"/>
              <a:gd name="connsiteY14" fmla="*/ 268014 h 2036379"/>
              <a:gd name="connsiteX15" fmla="*/ 755551 w 2820834"/>
              <a:gd name="connsiteY15" fmla="*/ 31531 h 2036379"/>
              <a:gd name="connsiteX16" fmla="*/ 850144 w 2820834"/>
              <a:gd name="connsiteY16" fmla="*/ 0 h 2036379"/>
              <a:gd name="connsiteX17" fmla="*/ 1039331 w 2820834"/>
              <a:gd name="connsiteY17" fmla="*/ 78828 h 2036379"/>
              <a:gd name="connsiteX18" fmla="*/ 1181220 w 2820834"/>
              <a:gd name="connsiteY18" fmla="*/ 173421 h 2036379"/>
              <a:gd name="connsiteX19" fmla="*/ 1228517 w 2820834"/>
              <a:gd name="connsiteY19" fmla="*/ 204952 h 2036379"/>
              <a:gd name="connsiteX20" fmla="*/ 1212751 w 2820834"/>
              <a:gd name="connsiteY20" fmla="*/ 252248 h 2036379"/>
              <a:gd name="connsiteX21" fmla="*/ 1196986 w 2820834"/>
              <a:gd name="connsiteY21" fmla="*/ 315310 h 2036379"/>
              <a:gd name="connsiteX22" fmla="*/ 1165455 w 2820834"/>
              <a:gd name="connsiteY22" fmla="*/ 378372 h 2036379"/>
              <a:gd name="connsiteX23" fmla="*/ 1307344 w 2820834"/>
              <a:gd name="connsiteY23" fmla="*/ 630621 h 2036379"/>
              <a:gd name="connsiteX24" fmla="*/ 1354641 w 2820834"/>
              <a:gd name="connsiteY24" fmla="*/ 646386 h 2036379"/>
              <a:gd name="connsiteX25" fmla="*/ 1386172 w 2820834"/>
              <a:gd name="connsiteY25" fmla="*/ 693683 h 2036379"/>
              <a:gd name="connsiteX26" fmla="*/ 1480765 w 2820834"/>
              <a:gd name="connsiteY26" fmla="*/ 725214 h 2036379"/>
              <a:gd name="connsiteX27" fmla="*/ 1528062 w 2820834"/>
              <a:gd name="connsiteY27" fmla="*/ 772510 h 2036379"/>
              <a:gd name="connsiteX28" fmla="*/ 1622655 w 2820834"/>
              <a:gd name="connsiteY28" fmla="*/ 788276 h 2036379"/>
              <a:gd name="connsiteX29" fmla="*/ 1685717 w 2820834"/>
              <a:gd name="connsiteY29" fmla="*/ 804041 h 2036379"/>
              <a:gd name="connsiteX30" fmla="*/ 1717248 w 2820834"/>
              <a:gd name="connsiteY30" fmla="*/ 914400 h 2036379"/>
              <a:gd name="connsiteX31" fmla="*/ 1764544 w 2820834"/>
              <a:gd name="connsiteY31" fmla="*/ 945931 h 2036379"/>
              <a:gd name="connsiteX32" fmla="*/ 2064089 w 2820834"/>
              <a:gd name="connsiteY32" fmla="*/ 914400 h 2036379"/>
              <a:gd name="connsiteX33" fmla="*/ 2111386 w 2820834"/>
              <a:gd name="connsiteY33" fmla="*/ 882869 h 2036379"/>
              <a:gd name="connsiteX34" fmla="*/ 2158682 w 2820834"/>
              <a:gd name="connsiteY34" fmla="*/ 756745 h 2036379"/>
              <a:gd name="connsiteX35" fmla="*/ 2269041 w 2820834"/>
              <a:gd name="connsiteY35" fmla="*/ 740979 h 2036379"/>
              <a:gd name="connsiteX36" fmla="*/ 2600117 w 2820834"/>
              <a:gd name="connsiteY36" fmla="*/ 725214 h 2036379"/>
              <a:gd name="connsiteX37" fmla="*/ 2742006 w 2820834"/>
              <a:gd name="connsiteY37" fmla="*/ 677917 h 2036379"/>
              <a:gd name="connsiteX38" fmla="*/ 2820834 w 2820834"/>
              <a:gd name="connsiteY38" fmla="*/ 662152 h 2036379"/>
              <a:gd name="connsiteX0" fmla="*/ 766062 w 2820834"/>
              <a:gd name="connsiteY0" fmla="*/ 2036379 h 2036379"/>
              <a:gd name="connsiteX1" fmla="*/ 731903 w 2820834"/>
              <a:gd name="connsiteY1" fmla="*/ 1384738 h 2036379"/>
              <a:gd name="connsiteX2" fmla="*/ 731904 w 2820834"/>
              <a:gd name="connsiteY2" fmla="*/ 1394263 h 2036379"/>
              <a:gd name="connsiteX3" fmla="*/ 617275 w 2820834"/>
              <a:gd name="connsiteY3" fmla="*/ 1405430 h 2036379"/>
              <a:gd name="connsiteX4" fmla="*/ 427104 w 2820834"/>
              <a:gd name="connsiteY4" fmla="*/ 1403788 h 2036379"/>
              <a:gd name="connsiteX5" fmla="*/ 427105 w 2820834"/>
              <a:gd name="connsiteY5" fmla="*/ 1403788 h 2036379"/>
              <a:gd name="connsiteX6" fmla="*/ 150880 w 2820834"/>
              <a:gd name="connsiteY6" fmla="*/ 1384738 h 2036379"/>
              <a:gd name="connsiteX7" fmla="*/ 74680 w 2820834"/>
              <a:gd name="connsiteY7" fmla="*/ 1165663 h 2036379"/>
              <a:gd name="connsiteX8" fmla="*/ 65155 w 2820834"/>
              <a:gd name="connsiteY8" fmla="*/ 898963 h 2036379"/>
              <a:gd name="connsiteX9" fmla="*/ 944737 w 2820834"/>
              <a:gd name="connsiteY9" fmla="*/ 583324 h 2036379"/>
              <a:gd name="connsiteX10" fmla="*/ 897441 w 2820834"/>
              <a:gd name="connsiteY10" fmla="*/ 551793 h 2036379"/>
              <a:gd name="connsiteX11" fmla="*/ 865910 w 2820834"/>
              <a:gd name="connsiteY11" fmla="*/ 504497 h 2036379"/>
              <a:gd name="connsiteX12" fmla="*/ 802848 w 2820834"/>
              <a:gd name="connsiteY12" fmla="*/ 362607 h 2036379"/>
              <a:gd name="connsiteX13" fmla="*/ 755551 w 2820834"/>
              <a:gd name="connsiteY13" fmla="*/ 315310 h 2036379"/>
              <a:gd name="connsiteX14" fmla="*/ 739786 w 2820834"/>
              <a:gd name="connsiteY14" fmla="*/ 268014 h 2036379"/>
              <a:gd name="connsiteX15" fmla="*/ 755551 w 2820834"/>
              <a:gd name="connsiteY15" fmla="*/ 31531 h 2036379"/>
              <a:gd name="connsiteX16" fmla="*/ 850144 w 2820834"/>
              <a:gd name="connsiteY16" fmla="*/ 0 h 2036379"/>
              <a:gd name="connsiteX17" fmla="*/ 1039331 w 2820834"/>
              <a:gd name="connsiteY17" fmla="*/ 78828 h 2036379"/>
              <a:gd name="connsiteX18" fmla="*/ 1181220 w 2820834"/>
              <a:gd name="connsiteY18" fmla="*/ 173421 h 2036379"/>
              <a:gd name="connsiteX19" fmla="*/ 1228517 w 2820834"/>
              <a:gd name="connsiteY19" fmla="*/ 204952 h 2036379"/>
              <a:gd name="connsiteX20" fmla="*/ 1212751 w 2820834"/>
              <a:gd name="connsiteY20" fmla="*/ 252248 h 2036379"/>
              <a:gd name="connsiteX21" fmla="*/ 1196986 w 2820834"/>
              <a:gd name="connsiteY21" fmla="*/ 315310 h 2036379"/>
              <a:gd name="connsiteX22" fmla="*/ 1165455 w 2820834"/>
              <a:gd name="connsiteY22" fmla="*/ 378372 h 2036379"/>
              <a:gd name="connsiteX23" fmla="*/ 1307344 w 2820834"/>
              <a:gd name="connsiteY23" fmla="*/ 630621 h 2036379"/>
              <a:gd name="connsiteX24" fmla="*/ 1354641 w 2820834"/>
              <a:gd name="connsiteY24" fmla="*/ 646386 h 2036379"/>
              <a:gd name="connsiteX25" fmla="*/ 1386172 w 2820834"/>
              <a:gd name="connsiteY25" fmla="*/ 693683 h 2036379"/>
              <a:gd name="connsiteX26" fmla="*/ 1480765 w 2820834"/>
              <a:gd name="connsiteY26" fmla="*/ 725214 h 2036379"/>
              <a:gd name="connsiteX27" fmla="*/ 1528062 w 2820834"/>
              <a:gd name="connsiteY27" fmla="*/ 772510 h 2036379"/>
              <a:gd name="connsiteX28" fmla="*/ 1622655 w 2820834"/>
              <a:gd name="connsiteY28" fmla="*/ 788276 h 2036379"/>
              <a:gd name="connsiteX29" fmla="*/ 1685717 w 2820834"/>
              <a:gd name="connsiteY29" fmla="*/ 804041 h 2036379"/>
              <a:gd name="connsiteX30" fmla="*/ 1717248 w 2820834"/>
              <a:gd name="connsiteY30" fmla="*/ 914400 h 2036379"/>
              <a:gd name="connsiteX31" fmla="*/ 1764544 w 2820834"/>
              <a:gd name="connsiteY31" fmla="*/ 945931 h 2036379"/>
              <a:gd name="connsiteX32" fmla="*/ 2064089 w 2820834"/>
              <a:gd name="connsiteY32" fmla="*/ 914400 h 2036379"/>
              <a:gd name="connsiteX33" fmla="*/ 2111386 w 2820834"/>
              <a:gd name="connsiteY33" fmla="*/ 882869 h 2036379"/>
              <a:gd name="connsiteX34" fmla="*/ 2158682 w 2820834"/>
              <a:gd name="connsiteY34" fmla="*/ 756745 h 2036379"/>
              <a:gd name="connsiteX35" fmla="*/ 2269041 w 2820834"/>
              <a:gd name="connsiteY35" fmla="*/ 740979 h 2036379"/>
              <a:gd name="connsiteX36" fmla="*/ 2600117 w 2820834"/>
              <a:gd name="connsiteY36" fmla="*/ 725214 h 2036379"/>
              <a:gd name="connsiteX37" fmla="*/ 2742006 w 2820834"/>
              <a:gd name="connsiteY37" fmla="*/ 677917 h 2036379"/>
              <a:gd name="connsiteX38" fmla="*/ 2820834 w 2820834"/>
              <a:gd name="connsiteY38" fmla="*/ 662152 h 2036379"/>
              <a:gd name="connsiteX0" fmla="*/ 700907 w 2755679"/>
              <a:gd name="connsiteY0" fmla="*/ 2036379 h 2036379"/>
              <a:gd name="connsiteX1" fmla="*/ 666748 w 2755679"/>
              <a:gd name="connsiteY1" fmla="*/ 1384738 h 2036379"/>
              <a:gd name="connsiteX2" fmla="*/ 666749 w 2755679"/>
              <a:gd name="connsiteY2" fmla="*/ 1394263 h 2036379"/>
              <a:gd name="connsiteX3" fmla="*/ 552120 w 2755679"/>
              <a:gd name="connsiteY3" fmla="*/ 1405430 h 2036379"/>
              <a:gd name="connsiteX4" fmla="*/ 361949 w 2755679"/>
              <a:gd name="connsiteY4" fmla="*/ 1403788 h 2036379"/>
              <a:gd name="connsiteX5" fmla="*/ 361950 w 2755679"/>
              <a:gd name="connsiteY5" fmla="*/ 1403788 h 2036379"/>
              <a:gd name="connsiteX6" fmla="*/ 85725 w 2755679"/>
              <a:gd name="connsiteY6" fmla="*/ 1384738 h 2036379"/>
              <a:gd name="connsiteX7" fmla="*/ 9525 w 2755679"/>
              <a:gd name="connsiteY7" fmla="*/ 1165663 h 2036379"/>
              <a:gd name="connsiteX8" fmla="*/ 0 w 2755679"/>
              <a:gd name="connsiteY8" fmla="*/ 898963 h 2036379"/>
              <a:gd name="connsiteX9" fmla="*/ 879582 w 2755679"/>
              <a:gd name="connsiteY9" fmla="*/ 583324 h 2036379"/>
              <a:gd name="connsiteX10" fmla="*/ 832286 w 2755679"/>
              <a:gd name="connsiteY10" fmla="*/ 551793 h 2036379"/>
              <a:gd name="connsiteX11" fmla="*/ 800755 w 2755679"/>
              <a:gd name="connsiteY11" fmla="*/ 504497 h 2036379"/>
              <a:gd name="connsiteX12" fmla="*/ 737693 w 2755679"/>
              <a:gd name="connsiteY12" fmla="*/ 362607 h 2036379"/>
              <a:gd name="connsiteX13" fmla="*/ 690396 w 2755679"/>
              <a:gd name="connsiteY13" fmla="*/ 315310 h 2036379"/>
              <a:gd name="connsiteX14" fmla="*/ 674631 w 2755679"/>
              <a:gd name="connsiteY14" fmla="*/ 268014 h 2036379"/>
              <a:gd name="connsiteX15" fmla="*/ 690396 w 2755679"/>
              <a:gd name="connsiteY15" fmla="*/ 31531 h 2036379"/>
              <a:gd name="connsiteX16" fmla="*/ 784989 w 2755679"/>
              <a:gd name="connsiteY16" fmla="*/ 0 h 2036379"/>
              <a:gd name="connsiteX17" fmla="*/ 974176 w 2755679"/>
              <a:gd name="connsiteY17" fmla="*/ 78828 h 2036379"/>
              <a:gd name="connsiteX18" fmla="*/ 1116065 w 2755679"/>
              <a:gd name="connsiteY18" fmla="*/ 173421 h 2036379"/>
              <a:gd name="connsiteX19" fmla="*/ 1163362 w 2755679"/>
              <a:gd name="connsiteY19" fmla="*/ 204952 h 2036379"/>
              <a:gd name="connsiteX20" fmla="*/ 1147596 w 2755679"/>
              <a:gd name="connsiteY20" fmla="*/ 252248 h 2036379"/>
              <a:gd name="connsiteX21" fmla="*/ 1131831 w 2755679"/>
              <a:gd name="connsiteY21" fmla="*/ 315310 h 2036379"/>
              <a:gd name="connsiteX22" fmla="*/ 1100300 w 2755679"/>
              <a:gd name="connsiteY22" fmla="*/ 378372 h 2036379"/>
              <a:gd name="connsiteX23" fmla="*/ 1242189 w 2755679"/>
              <a:gd name="connsiteY23" fmla="*/ 630621 h 2036379"/>
              <a:gd name="connsiteX24" fmla="*/ 1289486 w 2755679"/>
              <a:gd name="connsiteY24" fmla="*/ 646386 h 2036379"/>
              <a:gd name="connsiteX25" fmla="*/ 1321017 w 2755679"/>
              <a:gd name="connsiteY25" fmla="*/ 693683 h 2036379"/>
              <a:gd name="connsiteX26" fmla="*/ 1415610 w 2755679"/>
              <a:gd name="connsiteY26" fmla="*/ 725214 h 2036379"/>
              <a:gd name="connsiteX27" fmla="*/ 1462907 w 2755679"/>
              <a:gd name="connsiteY27" fmla="*/ 772510 h 2036379"/>
              <a:gd name="connsiteX28" fmla="*/ 1557500 w 2755679"/>
              <a:gd name="connsiteY28" fmla="*/ 788276 h 2036379"/>
              <a:gd name="connsiteX29" fmla="*/ 1620562 w 2755679"/>
              <a:gd name="connsiteY29" fmla="*/ 804041 h 2036379"/>
              <a:gd name="connsiteX30" fmla="*/ 1652093 w 2755679"/>
              <a:gd name="connsiteY30" fmla="*/ 914400 h 2036379"/>
              <a:gd name="connsiteX31" fmla="*/ 1699389 w 2755679"/>
              <a:gd name="connsiteY31" fmla="*/ 945931 h 2036379"/>
              <a:gd name="connsiteX32" fmla="*/ 1998934 w 2755679"/>
              <a:gd name="connsiteY32" fmla="*/ 914400 h 2036379"/>
              <a:gd name="connsiteX33" fmla="*/ 2046231 w 2755679"/>
              <a:gd name="connsiteY33" fmla="*/ 882869 h 2036379"/>
              <a:gd name="connsiteX34" fmla="*/ 2093527 w 2755679"/>
              <a:gd name="connsiteY34" fmla="*/ 756745 h 2036379"/>
              <a:gd name="connsiteX35" fmla="*/ 2203886 w 2755679"/>
              <a:gd name="connsiteY35" fmla="*/ 740979 h 2036379"/>
              <a:gd name="connsiteX36" fmla="*/ 2534962 w 2755679"/>
              <a:gd name="connsiteY36" fmla="*/ 725214 h 2036379"/>
              <a:gd name="connsiteX37" fmla="*/ 2676851 w 2755679"/>
              <a:gd name="connsiteY37" fmla="*/ 677917 h 2036379"/>
              <a:gd name="connsiteX38" fmla="*/ 2755679 w 2755679"/>
              <a:gd name="connsiteY38" fmla="*/ 662152 h 2036379"/>
              <a:gd name="connsiteX0" fmla="*/ 773872 w 2828644"/>
              <a:gd name="connsiteY0" fmla="*/ 2036379 h 2036379"/>
              <a:gd name="connsiteX1" fmla="*/ 739713 w 2828644"/>
              <a:gd name="connsiteY1" fmla="*/ 1384738 h 2036379"/>
              <a:gd name="connsiteX2" fmla="*/ 739714 w 2828644"/>
              <a:gd name="connsiteY2" fmla="*/ 1394263 h 2036379"/>
              <a:gd name="connsiteX3" fmla="*/ 625085 w 2828644"/>
              <a:gd name="connsiteY3" fmla="*/ 1405430 h 2036379"/>
              <a:gd name="connsiteX4" fmla="*/ 434914 w 2828644"/>
              <a:gd name="connsiteY4" fmla="*/ 1403788 h 2036379"/>
              <a:gd name="connsiteX5" fmla="*/ 434915 w 2828644"/>
              <a:gd name="connsiteY5" fmla="*/ 1403788 h 2036379"/>
              <a:gd name="connsiteX6" fmla="*/ 158690 w 2828644"/>
              <a:gd name="connsiteY6" fmla="*/ 1384738 h 2036379"/>
              <a:gd name="connsiteX7" fmla="*/ 82490 w 2828644"/>
              <a:gd name="connsiteY7" fmla="*/ 1165663 h 2036379"/>
              <a:gd name="connsiteX8" fmla="*/ 72965 w 2828644"/>
              <a:gd name="connsiteY8" fmla="*/ 898963 h 2036379"/>
              <a:gd name="connsiteX9" fmla="*/ 63440 w 2828644"/>
              <a:gd name="connsiteY9" fmla="*/ 889438 h 2036379"/>
              <a:gd name="connsiteX10" fmla="*/ 952547 w 2828644"/>
              <a:gd name="connsiteY10" fmla="*/ 583324 h 2036379"/>
              <a:gd name="connsiteX11" fmla="*/ 905251 w 2828644"/>
              <a:gd name="connsiteY11" fmla="*/ 551793 h 2036379"/>
              <a:gd name="connsiteX12" fmla="*/ 873720 w 2828644"/>
              <a:gd name="connsiteY12" fmla="*/ 504497 h 2036379"/>
              <a:gd name="connsiteX13" fmla="*/ 810658 w 2828644"/>
              <a:gd name="connsiteY13" fmla="*/ 362607 h 2036379"/>
              <a:gd name="connsiteX14" fmla="*/ 763361 w 2828644"/>
              <a:gd name="connsiteY14" fmla="*/ 315310 h 2036379"/>
              <a:gd name="connsiteX15" fmla="*/ 747596 w 2828644"/>
              <a:gd name="connsiteY15" fmla="*/ 268014 h 2036379"/>
              <a:gd name="connsiteX16" fmla="*/ 763361 w 2828644"/>
              <a:gd name="connsiteY16" fmla="*/ 31531 h 2036379"/>
              <a:gd name="connsiteX17" fmla="*/ 857954 w 2828644"/>
              <a:gd name="connsiteY17" fmla="*/ 0 h 2036379"/>
              <a:gd name="connsiteX18" fmla="*/ 1047141 w 2828644"/>
              <a:gd name="connsiteY18" fmla="*/ 78828 h 2036379"/>
              <a:gd name="connsiteX19" fmla="*/ 1189030 w 2828644"/>
              <a:gd name="connsiteY19" fmla="*/ 173421 h 2036379"/>
              <a:gd name="connsiteX20" fmla="*/ 1236327 w 2828644"/>
              <a:gd name="connsiteY20" fmla="*/ 204952 h 2036379"/>
              <a:gd name="connsiteX21" fmla="*/ 1220561 w 2828644"/>
              <a:gd name="connsiteY21" fmla="*/ 252248 h 2036379"/>
              <a:gd name="connsiteX22" fmla="*/ 1204796 w 2828644"/>
              <a:gd name="connsiteY22" fmla="*/ 315310 h 2036379"/>
              <a:gd name="connsiteX23" fmla="*/ 1173265 w 2828644"/>
              <a:gd name="connsiteY23" fmla="*/ 378372 h 2036379"/>
              <a:gd name="connsiteX24" fmla="*/ 1315154 w 2828644"/>
              <a:gd name="connsiteY24" fmla="*/ 630621 h 2036379"/>
              <a:gd name="connsiteX25" fmla="*/ 1362451 w 2828644"/>
              <a:gd name="connsiteY25" fmla="*/ 646386 h 2036379"/>
              <a:gd name="connsiteX26" fmla="*/ 1393982 w 2828644"/>
              <a:gd name="connsiteY26" fmla="*/ 693683 h 2036379"/>
              <a:gd name="connsiteX27" fmla="*/ 1488575 w 2828644"/>
              <a:gd name="connsiteY27" fmla="*/ 725214 h 2036379"/>
              <a:gd name="connsiteX28" fmla="*/ 1535872 w 2828644"/>
              <a:gd name="connsiteY28" fmla="*/ 772510 h 2036379"/>
              <a:gd name="connsiteX29" fmla="*/ 1630465 w 2828644"/>
              <a:gd name="connsiteY29" fmla="*/ 788276 h 2036379"/>
              <a:gd name="connsiteX30" fmla="*/ 1693527 w 2828644"/>
              <a:gd name="connsiteY30" fmla="*/ 804041 h 2036379"/>
              <a:gd name="connsiteX31" fmla="*/ 1725058 w 2828644"/>
              <a:gd name="connsiteY31" fmla="*/ 914400 h 2036379"/>
              <a:gd name="connsiteX32" fmla="*/ 1772354 w 2828644"/>
              <a:gd name="connsiteY32" fmla="*/ 945931 h 2036379"/>
              <a:gd name="connsiteX33" fmla="*/ 2071899 w 2828644"/>
              <a:gd name="connsiteY33" fmla="*/ 914400 h 2036379"/>
              <a:gd name="connsiteX34" fmla="*/ 2119196 w 2828644"/>
              <a:gd name="connsiteY34" fmla="*/ 882869 h 2036379"/>
              <a:gd name="connsiteX35" fmla="*/ 2166492 w 2828644"/>
              <a:gd name="connsiteY35" fmla="*/ 756745 h 2036379"/>
              <a:gd name="connsiteX36" fmla="*/ 2276851 w 2828644"/>
              <a:gd name="connsiteY36" fmla="*/ 740979 h 2036379"/>
              <a:gd name="connsiteX37" fmla="*/ 2607927 w 2828644"/>
              <a:gd name="connsiteY37" fmla="*/ 725214 h 2036379"/>
              <a:gd name="connsiteX38" fmla="*/ 2749816 w 2828644"/>
              <a:gd name="connsiteY38" fmla="*/ 677917 h 2036379"/>
              <a:gd name="connsiteX39" fmla="*/ 2828644 w 2828644"/>
              <a:gd name="connsiteY39" fmla="*/ 662152 h 2036379"/>
              <a:gd name="connsiteX0" fmla="*/ 746689 w 2801461"/>
              <a:gd name="connsiteY0" fmla="*/ 2036379 h 2036379"/>
              <a:gd name="connsiteX1" fmla="*/ 712530 w 2801461"/>
              <a:gd name="connsiteY1" fmla="*/ 1384738 h 2036379"/>
              <a:gd name="connsiteX2" fmla="*/ 712531 w 2801461"/>
              <a:gd name="connsiteY2" fmla="*/ 1394263 h 2036379"/>
              <a:gd name="connsiteX3" fmla="*/ 597902 w 2801461"/>
              <a:gd name="connsiteY3" fmla="*/ 1405430 h 2036379"/>
              <a:gd name="connsiteX4" fmla="*/ 407731 w 2801461"/>
              <a:gd name="connsiteY4" fmla="*/ 1403788 h 2036379"/>
              <a:gd name="connsiteX5" fmla="*/ 407732 w 2801461"/>
              <a:gd name="connsiteY5" fmla="*/ 1403788 h 2036379"/>
              <a:gd name="connsiteX6" fmla="*/ 131507 w 2801461"/>
              <a:gd name="connsiteY6" fmla="*/ 1384738 h 2036379"/>
              <a:gd name="connsiteX7" fmla="*/ 55307 w 2801461"/>
              <a:gd name="connsiteY7" fmla="*/ 1165663 h 2036379"/>
              <a:gd name="connsiteX8" fmla="*/ 45782 w 2801461"/>
              <a:gd name="connsiteY8" fmla="*/ 898963 h 2036379"/>
              <a:gd name="connsiteX9" fmla="*/ 74357 w 2801461"/>
              <a:gd name="connsiteY9" fmla="*/ 632263 h 2036379"/>
              <a:gd name="connsiteX10" fmla="*/ 925364 w 2801461"/>
              <a:gd name="connsiteY10" fmla="*/ 583324 h 2036379"/>
              <a:gd name="connsiteX11" fmla="*/ 878068 w 2801461"/>
              <a:gd name="connsiteY11" fmla="*/ 551793 h 2036379"/>
              <a:gd name="connsiteX12" fmla="*/ 846537 w 2801461"/>
              <a:gd name="connsiteY12" fmla="*/ 504497 h 2036379"/>
              <a:gd name="connsiteX13" fmla="*/ 783475 w 2801461"/>
              <a:gd name="connsiteY13" fmla="*/ 362607 h 2036379"/>
              <a:gd name="connsiteX14" fmla="*/ 736178 w 2801461"/>
              <a:gd name="connsiteY14" fmla="*/ 315310 h 2036379"/>
              <a:gd name="connsiteX15" fmla="*/ 720413 w 2801461"/>
              <a:gd name="connsiteY15" fmla="*/ 268014 h 2036379"/>
              <a:gd name="connsiteX16" fmla="*/ 736178 w 2801461"/>
              <a:gd name="connsiteY16" fmla="*/ 31531 h 2036379"/>
              <a:gd name="connsiteX17" fmla="*/ 830771 w 2801461"/>
              <a:gd name="connsiteY17" fmla="*/ 0 h 2036379"/>
              <a:gd name="connsiteX18" fmla="*/ 1019958 w 2801461"/>
              <a:gd name="connsiteY18" fmla="*/ 78828 h 2036379"/>
              <a:gd name="connsiteX19" fmla="*/ 1161847 w 2801461"/>
              <a:gd name="connsiteY19" fmla="*/ 173421 h 2036379"/>
              <a:gd name="connsiteX20" fmla="*/ 1209144 w 2801461"/>
              <a:gd name="connsiteY20" fmla="*/ 204952 h 2036379"/>
              <a:gd name="connsiteX21" fmla="*/ 1193378 w 2801461"/>
              <a:gd name="connsiteY21" fmla="*/ 252248 h 2036379"/>
              <a:gd name="connsiteX22" fmla="*/ 1177613 w 2801461"/>
              <a:gd name="connsiteY22" fmla="*/ 315310 h 2036379"/>
              <a:gd name="connsiteX23" fmla="*/ 1146082 w 2801461"/>
              <a:gd name="connsiteY23" fmla="*/ 378372 h 2036379"/>
              <a:gd name="connsiteX24" fmla="*/ 1287971 w 2801461"/>
              <a:gd name="connsiteY24" fmla="*/ 630621 h 2036379"/>
              <a:gd name="connsiteX25" fmla="*/ 1335268 w 2801461"/>
              <a:gd name="connsiteY25" fmla="*/ 646386 h 2036379"/>
              <a:gd name="connsiteX26" fmla="*/ 1366799 w 2801461"/>
              <a:gd name="connsiteY26" fmla="*/ 693683 h 2036379"/>
              <a:gd name="connsiteX27" fmla="*/ 1461392 w 2801461"/>
              <a:gd name="connsiteY27" fmla="*/ 725214 h 2036379"/>
              <a:gd name="connsiteX28" fmla="*/ 1508689 w 2801461"/>
              <a:gd name="connsiteY28" fmla="*/ 772510 h 2036379"/>
              <a:gd name="connsiteX29" fmla="*/ 1603282 w 2801461"/>
              <a:gd name="connsiteY29" fmla="*/ 788276 h 2036379"/>
              <a:gd name="connsiteX30" fmla="*/ 1666344 w 2801461"/>
              <a:gd name="connsiteY30" fmla="*/ 804041 h 2036379"/>
              <a:gd name="connsiteX31" fmla="*/ 1697875 w 2801461"/>
              <a:gd name="connsiteY31" fmla="*/ 914400 h 2036379"/>
              <a:gd name="connsiteX32" fmla="*/ 1745171 w 2801461"/>
              <a:gd name="connsiteY32" fmla="*/ 945931 h 2036379"/>
              <a:gd name="connsiteX33" fmla="*/ 2044716 w 2801461"/>
              <a:gd name="connsiteY33" fmla="*/ 914400 h 2036379"/>
              <a:gd name="connsiteX34" fmla="*/ 2092013 w 2801461"/>
              <a:gd name="connsiteY34" fmla="*/ 882869 h 2036379"/>
              <a:gd name="connsiteX35" fmla="*/ 2139309 w 2801461"/>
              <a:gd name="connsiteY35" fmla="*/ 756745 h 2036379"/>
              <a:gd name="connsiteX36" fmla="*/ 2249668 w 2801461"/>
              <a:gd name="connsiteY36" fmla="*/ 740979 h 2036379"/>
              <a:gd name="connsiteX37" fmla="*/ 2580744 w 2801461"/>
              <a:gd name="connsiteY37" fmla="*/ 725214 h 2036379"/>
              <a:gd name="connsiteX38" fmla="*/ 2722633 w 2801461"/>
              <a:gd name="connsiteY38" fmla="*/ 677917 h 2036379"/>
              <a:gd name="connsiteX39" fmla="*/ 2801461 w 2801461"/>
              <a:gd name="connsiteY39" fmla="*/ 662152 h 2036379"/>
              <a:gd name="connsiteX0" fmla="*/ 702324 w 2757096"/>
              <a:gd name="connsiteY0" fmla="*/ 2036379 h 2036379"/>
              <a:gd name="connsiteX1" fmla="*/ 668165 w 2757096"/>
              <a:gd name="connsiteY1" fmla="*/ 1384738 h 2036379"/>
              <a:gd name="connsiteX2" fmla="*/ 668166 w 2757096"/>
              <a:gd name="connsiteY2" fmla="*/ 1394263 h 2036379"/>
              <a:gd name="connsiteX3" fmla="*/ 553537 w 2757096"/>
              <a:gd name="connsiteY3" fmla="*/ 1405430 h 2036379"/>
              <a:gd name="connsiteX4" fmla="*/ 363366 w 2757096"/>
              <a:gd name="connsiteY4" fmla="*/ 1403788 h 2036379"/>
              <a:gd name="connsiteX5" fmla="*/ 363367 w 2757096"/>
              <a:gd name="connsiteY5" fmla="*/ 1403788 h 2036379"/>
              <a:gd name="connsiteX6" fmla="*/ 87142 w 2757096"/>
              <a:gd name="connsiteY6" fmla="*/ 1384738 h 2036379"/>
              <a:gd name="connsiteX7" fmla="*/ 10942 w 2757096"/>
              <a:gd name="connsiteY7" fmla="*/ 1165663 h 2036379"/>
              <a:gd name="connsiteX8" fmla="*/ 1417 w 2757096"/>
              <a:gd name="connsiteY8" fmla="*/ 898963 h 2036379"/>
              <a:gd name="connsiteX9" fmla="*/ 29992 w 2757096"/>
              <a:gd name="connsiteY9" fmla="*/ 632263 h 2036379"/>
              <a:gd name="connsiteX10" fmla="*/ 880999 w 2757096"/>
              <a:gd name="connsiteY10" fmla="*/ 583324 h 2036379"/>
              <a:gd name="connsiteX11" fmla="*/ 833703 w 2757096"/>
              <a:gd name="connsiteY11" fmla="*/ 551793 h 2036379"/>
              <a:gd name="connsiteX12" fmla="*/ 802172 w 2757096"/>
              <a:gd name="connsiteY12" fmla="*/ 504497 h 2036379"/>
              <a:gd name="connsiteX13" fmla="*/ 739110 w 2757096"/>
              <a:gd name="connsiteY13" fmla="*/ 362607 h 2036379"/>
              <a:gd name="connsiteX14" fmla="*/ 691813 w 2757096"/>
              <a:gd name="connsiteY14" fmla="*/ 315310 h 2036379"/>
              <a:gd name="connsiteX15" fmla="*/ 676048 w 2757096"/>
              <a:gd name="connsiteY15" fmla="*/ 268014 h 2036379"/>
              <a:gd name="connsiteX16" fmla="*/ 691813 w 2757096"/>
              <a:gd name="connsiteY16" fmla="*/ 31531 h 2036379"/>
              <a:gd name="connsiteX17" fmla="*/ 786406 w 2757096"/>
              <a:gd name="connsiteY17" fmla="*/ 0 h 2036379"/>
              <a:gd name="connsiteX18" fmla="*/ 975593 w 2757096"/>
              <a:gd name="connsiteY18" fmla="*/ 78828 h 2036379"/>
              <a:gd name="connsiteX19" fmla="*/ 1117482 w 2757096"/>
              <a:gd name="connsiteY19" fmla="*/ 173421 h 2036379"/>
              <a:gd name="connsiteX20" fmla="*/ 1164779 w 2757096"/>
              <a:gd name="connsiteY20" fmla="*/ 204952 h 2036379"/>
              <a:gd name="connsiteX21" fmla="*/ 1149013 w 2757096"/>
              <a:gd name="connsiteY21" fmla="*/ 252248 h 2036379"/>
              <a:gd name="connsiteX22" fmla="*/ 1133248 w 2757096"/>
              <a:gd name="connsiteY22" fmla="*/ 315310 h 2036379"/>
              <a:gd name="connsiteX23" fmla="*/ 1101717 w 2757096"/>
              <a:gd name="connsiteY23" fmla="*/ 378372 h 2036379"/>
              <a:gd name="connsiteX24" fmla="*/ 1243606 w 2757096"/>
              <a:gd name="connsiteY24" fmla="*/ 630621 h 2036379"/>
              <a:gd name="connsiteX25" fmla="*/ 1290903 w 2757096"/>
              <a:gd name="connsiteY25" fmla="*/ 646386 h 2036379"/>
              <a:gd name="connsiteX26" fmla="*/ 1322434 w 2757096"/>
              <a:gd name="connsiteY26" fmla="*/ 693683 h 2036379"/>
              <a:gd name="connsiteX27" fmla="*/ 1417027 w 2757096"/>
              <a:gd name="connsiteY27" fmla="*/ 725214 h 2036379"/>
              <a:gd name="connsiteX28" fmla="*/ 1464324 w 2757096"/>
              <a:gd name="connsiteY28" fmla="*/ 772510 h 2036379"/>
              <a:gd name="connsiteX29" fmla="*/ 1558917 w 2757096"/>
              <a:gd name="connsiteY29" fmla="*/ 788276 h 2036379"/>
              <a:gd name="connsiteX30" fmla="*/ 1621979 w 2757096"/>
              <a:gd name="connsiteY30" fmla="*/ 804041 h 2036379"/>
              <a:gd name="connsiteX31" fmla="*/ 1653510 w 2757096"/>
              <a:gd name="connsiteY31" fmla="*/ 914400 h 2036379"/>
              <a:gd name="connsiteX32" fmla="*/ 1700806 w 2757096"/>
              <a:gd name="connsiteY32" fmla="*/ 945931 h 2036379"/>
              <a:gd name="connsiteX33" fmla="*/ 2000351 w 2757096"/>
              <a:gd name="connsiteY33" fmla="*/ 914400 h 2036379"/>
              <a:gd name="connsiteX34" fmla="*/ 2047648 w 2757096"/>
              <a:gd name="connsiteY34" fmla="*/ 882869 h 2036379"/>
              <a:gd name="connsiteX35" fmla="*/ 2094944 w 2757096"/>
              <a:gd name="connsiteY35" fmla="*/ 756745 h 2036379"/>
              <a:gd name="connsiteX36" fmla="*/ 2205303 w 2757096"/>
              <a:gd name="connsiteY36" fmla="*/ 740979 h 2036379"/>
              <a:gd name="connsiteX37" fmla="*/ 2536379 w 2757096"/>
              <a:gd name="connsiteY37" fmla="*/ 725214 h 2036379"/>
              <a:gd name="connsiteX38" fmla="*/ 2678268 w 2757096"/>
              <a:gd name="connsiteY38" fmla="*/ 677917 h 2036379"/>
              <a:gd name="connsiteX39" fmla="*/ 2757096 w 2757096"/>
              <a:gd name="connsiteY39" fmla="*/ 662152 h 2036379"/>
              <a:gd name="connsiteX0" fmla="*/ 715993 w 2770765"/>
              <a:gd name="connsiteY0" fmla="*/ 2036379 h 2036379"/>
              <a:gd name="connsiteX1" fmla="*/ 681834 w 2770765"/>
              <a:gd name="connsiteY1" fmla="*/ 1384738 h 2036379"/>
              <a:gd name="connsiteX2" fmla="*/ 681835 w 2770765"/>
              <a:gd name="connsiteY2" fmla="*/ 1394263 h 2036379"/>
              <a:gd name="connsiteX3" fmla="*/ 567206 w 2770765"/>
              <a:gd name="connsiteY3" fmla="*/ 1405430 h 2036379"/>
              <a:gd name="connsiteX4" fmla="*/ 377035 w 2770765"/>
              <a:gd name="connsiteY4" fmla="*/ 1403788 h 2036379"/>
              <a:gd name="connsiteX5" fmla="*/ 377036 w 2770765"/>
              <a:gd name="connsiteY5" fmla="*/ 1403788 h 2036379"/>
              <a:gd name="connsiteX6" fmla="*/ 100811 w 2770765"/>
              <a:gd name="connsiteY6" fmla="*/ 1384738 h 2036379"/>
              <a:gd name="connsiteX7" fmla="*/ 24611 w 2770765"/>
              <a:gd name="connsiteY7" fmla="*/ 1165663 h 2036379"/>
              <a:gd name="connsiteX8" fmla="*/ 15086 w 2770765"/>
              <a:gd name="connsiteY8" fmla="*/ 898963 h 2036379"/>
              <a:gd name="connsiteX9" fmla="*/ 15086 w 2770765"/>
              <a:gd name="connsiteY9" fmla="*/ 603688 h 2036379"/>
              <a:gd name="connsiteX10" fmla="*/ 894668 w 2770765"/>
              <a:gd name="connsiteY10" fmla="*/ 583324 h 2036379"/>
              <a:gd name="connsiteX11" fmla="*/ 847372 w 2770765"/>
              <a:gd name="connsiteY11" fmla="*/ 551793 h 2036379"/>
              <a:gd name="connsiteX12" fmla="*/ 815841 w 2770765"/>
              <a:gd name="connsiteY12" fmla="*/ 504497 h 2036379"/>
              <a:gd name="connsiteX13" fmla="*/ 752779 w 2770765"/>
              <a:gd name="connsiteY13" fmla="*/ 362607 h 2036379"/>
              <a:gd name="connsiteX14" fmla="*/ 705482 w 2770765"/>
              <a:gd name="connsiteY14" fmla="*/ 315310 h 2036379"/>
              <a:gd name="connsiteX15" fmla="*/ 689717 w 2770765"/>
              <a:gd name="connsiteY15" fmla="*/ 268014 h 2036379"/>
              <a:gd name="connsiteX16" fmla="*/ 705482 w 2770765"/>
              <a:gd name="connsiteY16" fmla="*/ 31531 h 2036379"/>
              <a:gd name="connsiteX17" fmla="*/ 800075 w 2770765"/>
              <a:gd name="connsiteY17" fmla="*/ 0 h 2036379"/>
              <a:gd name="connsiteX18" fmla="*/ 989262 w 2770765"/>
              <a:gd name="connsiteY18" fmla="*/ 78828 h 2036379"/>
              <a:gd name="connsiteX19" fmla="*/ 1131151 w 2770765"/>
              <a:gd name="connsiteY19" fmla="*/ 173421 h 2036379"/>
              <a:gd name="connsiteX20" fmla="*/ 1178448 w 2770765"/>
              <a:gd name="connsiteY20" fmla="*/ 204952 h 2036379"/>
              <a:gd name="connsiteX21" fmla="*/ 1162682 w 2770765"/>
              <a:gd name="connsiteY21" fmla="*/ 252248 h 2036379"/>
              <a:gd name="connsiteX22" fmla="*/ 1146917 w 2770765"/>
              <a:gd name="connsiteY22" fmla="*/ 315310 h 2036379"/>
              <a:gd name="connsiteX23" fmla="*/ 1115386 w 2770765"/>
              <a:gd name="connsiteY23" fmla="*/ 378372 h 2036379"/>
              <a:gd name="connsiteX24" fmla="*/ 1257275 w 2770765"/>
              <a:gd name="connsiteY24" fmla="*/ 630621 h 2036379"/>
              <a:gd name="connsiteX25" fmla="*/ 1304572 w 2770765"/>
              <a:gd name="connsiteY25" fmla="*/ 646386 h 2036379"/>
              <a:gd name="connsiteX26" fmla="*/ 1336103 w 2770765"/>
              <a:gd name="connsiteY26" fmla="*/ 693683 h 2036379"/>
              <a:gd name="connsiteX27" fmla="*/ 1430696 w 2770765"/>
              <a:gd name="connsiteY27" fmla="*/ 725214 h 2036379"/>
              <a:gd name="connsiteX28" fmla="*/ 1477993 w 2770765"/>
              <a:gd name="connsiteY28" fmla="*/ 772510 h 2036379"/>
              <a:gd name="connsiteX29" fmla="*/ 1572586 w 2770765"/>
              <a:gd name="connsiteY29" fmla="*/ 788276 h 2036379"/>
              <a:gd name="connsiteX30" fmla="*/ 1635648 w 2770765"/>
              <a:gd name="connsiteY30" fmla="*/ 804041 h 2036379"/>
              <a:gd name="connsiteX31" fmla="*/ 1667179 w 2770765"/>
              <a:gd name="connsiteY31" fmla="*/ 914400 h 2036379"/>
              <a:gd name="connsiteX32" fmla="*/ 1714475 w 2770765"/>
              <a:gd name="connsiteY32" fmla="*/ 945931 h 2036379"/>
              <a:gd name="connsiteX33" fmla="*/ 2014020 w 2770765"/>
              <a:gd name="connsiteY33" fmla="*/ 914400 h 2036379"/>
              <a:gd name="connsiteX34" fmla="*/ 2061317 w 2770765"/>
              <a:gd name="connsiteY34" fmla="*/ 882869 h 2036379"/>
              <a:gd name="connsiteX35" fmla="*/ 2108613 w 2770765"/>
              <a:gd name="connsiteY35" fmla="*/ 756745 h 2036379"/>
              <a:gd name="connsiteX36" fmla="*/ 2218972 w 2770765"/>
              <a:gd name="connsiteY36" fmla="*/ 740979 h 2036379"/>
              <a:gd name="connsiteX37" fmla="*/ 2550048 w 2770765"/>
              <a:gd name="connsiteY37" fmla="*/ 725214 h 2036379"/>
              <a:gd name="connsiteX38" fmla="*/ 2691937 w 2770765"/>
              <a:gd name="connsiteY38" fmla="*/ 677917 h 2036379"/>
              <a:gd name="connsiteX39" fmla="*/ 2770765 w 2770765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880284 w 2756381"/>
              <a:gd name="connsiteY10" fmla="*/ 583324 h 2036379"/>
              <a:gd name="connsiteX11" fmla="*/ 832988 w 2756381"/>
              <a:gd name="connsiteY11" fmla="*/ 551793 h 2036379"/>
              <a:gd name="connsiteX12" fmla="*/ 801457 w 2756381"/>
              <a:gd name="connsiteY12" fmla="*/ 504497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1002 w 2756381"/>
              <a:gd name="connsiteY23" fmla="*/ 378372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880284 w 2756381"/>
              <a:gd name="connsiteY10" fmla="*/ 583324 h 2036379"/>
              <a:gd name="connsiteX11" fmla="*/ 832988 w 2756381"/>
              <a:gd name="connsiteY11" fmla="*/ 551793 h 2036379"/>
              <a:gd name="connsiteX12" fmla="*/ 801457 w 2756381"/>
              <a:gd name="connsiteY12" fmla="*/ 504497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1002 w 2756381"/>
              <a:gd name="connsiteY23" fmla="*/ 378372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880284 w 2756381"/>
              <a:gd name="connsiteY10" fmla="*/ 583324 h 2036379"/>
              <a:gd name="connsiteX11" fmla="*/ 832988 w 2756381"/>
              <a:gd name="connsiteY11" fmla="*/ 551793 h 2036379"/>
              <a:gd name="connsiteX12" fmla="*/ 801457 w 2756381"/>
              <a:gd name="connsiteY12" fmla="*/ 504497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1002 w 2756381"/>
              <a:gd name="connsiteY23" fmla="*/ 378372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918384 w 2756381"/>
              <a:gd name="connsiteY10" fmla="*/ 611899 h 2036379"/>
              <a:gd name="connsiteX11" fmla="*/ 832988 w 2756381"/>
              <a:gd name="connsiteY11" fmla="*/ 551793 h 2036379"/>
              <a:gd name="connsiteX12" fmla="*/ 801457 w 2756381"/>
              <a:gd name="connsiteY12" fmla="*/ 504497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1002 w 2756381"/>
              <a:gd name="connsiteY23" fmla="*/ 378372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918384 w 2756381"/>
              <a:gd name="connsiteY10" fmla="*/ 611899 h 2036379"/>
              <a:gd name="connsiteX11" fmla="*/ 880695 w 2756381"/>
              <a:gd name="connsiteY11" fmla="*/ 543841 h 2036379"/>
              <a:gd name="connsiteX12" fmla="*/ 801457 w 2756381"/>
              <a:gd name="connsiteY12" fmla="*/ 504497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1002 w 2756381"/>
              <a:gd name="connsiteY23" fmla="*/ 378372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918384 w 2756381"/>
              <a:gd name="connsiteY10" fmla="*/ 611899 h 2036379"/>
              <a:gd name="connsiteX11" fmla="*/ 880695 w 2756381"/>
              <a:gd name="connsiteY11" fmla="*/ 543841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1002 w 2756381"/>
              <a:gd name="connsiteY23" fmla="*/ 378372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918384 w 2756381"/>
              <a:gd name="connsiteY10" fmla="*/ 611899 h 2036379"/>
              <a:gd name="connsiteX11" fmla="*/ 1031769 w 2756381"/>
              <a:gd name="connsiteY11" fmla="*/ 694916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1002 w 2756381"/>
              <a:gd name="connsiteY23" fmla="*/ 378372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735504 w 2756381"/>
              <a:gd name="connsiteY10" fmla="*/ 603948 h 2036379"/>
              <a:gd name="connsiteX11" fmla="*/ 1031769 w 2756381"/>
              <a:gd name="connsiteY11" fmla="*/ 694916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1002 w 2756381"/>
              <a:gd name="connsiteY23" fmla="*/ 378372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735504 w 2756381"/>
              <a:gd name="connsiteY10" fmla="*/ 603948 h 2036379"/>
              <a:gd name="connsiteX11" fmla="*/ 1031769 w 2756381"/>
              <a:gd name="connsiteY11" fmla="*/ 694916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8953 w 2756381"/>
              <a:gd name="connsiteY23" fmla="*/ 473787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735504 w 2756381"/>
              <a:gd name="connsiteY10" fmla="*/ 603948 h 2036379"/>
              <a:gd name="connsiteX11" fmla="*/ 1031769 w 2756381"/>
              <a:gd name="connsiteY11" fmla="*/ 694916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8953 w 2756381"/>
              <a:gd name="connsiteY23" fmla="*/ 473787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652795 w 2756381"/>
              <a:gd name="connsiteY31" fmla="*/ 914400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735504 w 2756381"/>
              <a:gd name="connsiteY10" fmla="*/ 603948 h 2036379"/>
              <a:gd name="connsiteX11" fmla="*/ 1031769 w 2756381"/>
              <a:gd name="connsiteY11" fmla="*/ 694916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8953 w 2756381"/>
              <a:gd name="connsiteY23" fmla="*/ 473787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716405 w 2756381"/>
              <a:gd name="connsiteY31" fmla="*/ 890546 h 2036379"/>
              <a:gd name="connsiteX32" fmla="*/ 1700091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735504 w 2756381"/>
              <a:gd name="connsiteY10" fmla="*/ 603948 h 2036379"/>
              <a:gd name="connsiteX11" fmla="*/ 1031769 w 2756381"/>
              <a:gd name="connsiteY11" fmla="*/ 694916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8953 w 2756381"/>
              <a:gd name="connsiteY23" fmla="*/ 473787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716405 w 2756381"/>
              <a:gd name="connsiteY31" fmla="*/ 890546 h 2036379"/>
              <a:gd name="connsiteX32" fmla="*/ 1795507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535664 w 2756381"/>
              <a:gd name="connsiteY37" fmla="*/ 725214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735504 w 2756381"/>
              <a:gd name="connsiteY10" fmla="*/ 603948 h 2036379"/>
              <a:gd name="connsiteX11" fmla="*/ 1031769 w 2756381"/>
              <a:gd name="connsiteY11" fmla="*/ 694916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8953 w 2756381"/>
              <a:gd name="connsiteY23" fmla="*/ 473787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716405 w 2756381"/>
              <a:gd name="connsiteY31" fmla="*/ 890546 h 2036379"/>
              <a:gd name="connsiteX32" fmla="*/ 1795507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400492 w 2756381"/>
              <a:gd name="connsiteY37" fmla="*/ 709311 h 2036379"/>
              <a:gd name="connsiteX38" fmla="*/ 2677553 w 2756381"/>
              <a:gd name="connsiteY38" fmla="*/ 677917 h 2036379"/>
              <a:gd name="connsiteX39" fmla="*/ 2756381 w 2756381"/>
              <a:gd name="connsiteY39" fmla="*/ 662152 h 2036379"/>
              <a:gd name="connsiteX0" fmla="*/ 701609 w 2756381"/>
              <a:gd name="connsiteY0" fmla="*/ 2036379 h 2036379"/>
              <a:gd name="connsiteX1" fmla="*/ 667450 w 2756381"/>
              <a:gd name="connsiteY1" fmla="*/ 1384738 h 2036379"/>
              <a:gd name="connsiteX2" fmla="*/ 667451 w 2756381"/>
              <a:gd name="connsiteY2" fmla="*/ 1394263 h 2036379"/>
              <a:gd name="connsiteX3" fmla="*/ 552822 w 2756381"/>
              <a:gd name="connsiteY3" fmla="*/ 1405430 h 2036379"/>
              <a:gd name="connsiteX4" fmla="*/ 362651 w 2756381"/>
              <a:gd name="connsiteY4" fmla="*/ 1403788 h 2036379"/>
              <a:gd name="connsiteX5" fmla="*/ 362652 w 2756381"/>
              <a:gd name="connsiteY5" fmla="*/ 1403788 h 2036379"/>
              <a:gd name="connsiteX6" fmla="*/ 86427 w 2756381"/>
              <a:gd name="connsiteY6" fmla="*/ 1384738 h 2036379"/>
              <a:gd name="connsiteX7" fmla="*/ 10227 w 2756381"/>
              <a:gd name="connsiteY7" fmla="*/ 1165663 h 2036379"/>
              <a:gd name="connsiteX8" fmla="*/ 702 w 2756381"/>
              <a:gd name="connsiteY8" fmla="*/ 898963 h 2036379"/>
              <a:gd name="connsiteX9" fmla="*/ 702 w 2756381"/>
              <a:gd name="connsiteY9" fmla="*/ 603688 h 2036379"/>
              <a:gd name="connsiteX10" fmla="*/ 735504 w 2756381"/>
              <a:gd name="connsiteY10" fmla="*/ 603948 h 2036379"/>
              <a:gd name="connsiteX11" fmla="*/ 1031769 w 2756381"/>
              <a:gd name="connsiteY11" fmla="*/ 694916 h 2036379"/>
              <a:gd name="connsiteX12" fmla="*/ 833262 w 2756381"/>
              <a:gd name="connsiteY12" fmla="*/ 480643 h 2036379"/>
              <a:gd name="connsiteX13" fmla="*/ 738395 w 2756381"/>
              <a:gd name="connsiteY13" fmla="*/ 362607 h 2036379"/>
              <a:gd name="connsiteX14" fmla="*/ 691098 w 2756381"/>
              <a:gd name="connsiteY14" fmla="*/ 315310 h 2036379"/>
              <a:gd name="connsiteX15" fmla="*/ 675333 w 2756381"/>
              <a:gd name="connsiteY15" fmla="*/ 268014 h 2036379"/>
              <a:gd name="connsiteX16" fmla="*/ 691098 w 2756381"/>
              <a:gd name="connsiteY16" fmla="*/ 31531 h 2036379"/>
              <a:gd name="connsiteX17" fmla="*/ 785691 w 2756381"/>
              <a:gd name="connsiteY17" fmla="*/ 0 h 2036379"/>
              <a:gd name="connsiteX18" fmla="*/ 974878 w 2756381"/>
              <a:gd name="connsiteY18" fmla="*/ 78828 h 2036379"/>
              <a:gd name="connsiteX19" fmla="*/ 1116767 w 2756381"/>
              <a:gd name="connsiteY19" fmla="*/ 173421 h 2036379"/>
              <a:gd name="connsiteX20" fmla="*/ 1164064 w 2756381"/>
              <a:gd name="connsiteY20" fmla="*/ 204952 h 2036379"/>
              <a:gd name="connsiteX21" fmla="*/ 1148298 w 2756381"/>
              <a:gd name="connsiteY21" fmla="*/ 252248 h 2036379"/>
              <a:gd name="connsiteX22" fmla="*/ 1132533 w 2756381"/>
              <a:gd name="connsiteY22" fmla="*/ 315310 h 2036379"/>
              <a:gd name="connsiteX23" fmla="*/ 1108953 w 2756381"/>
              <a:gd name="connsiteY23" fmla="*/ 473787 h 2036379"/>
              <a:gd name="connsiteX24" fmla="*/ 1242891 w 2756381"/>
              <a:gd name="connsiteY24" fmla="*/ 630621 h 2036379"/>
              <a:gd name="connsiteX25" fmla="*/ 1290188 w 2756381"/>
              <a:gd name="connsiteY25" fmla="*/ 646386 h 2036379"/>
              <a:gd name="connsiteX26" fmla="*/ 1321719 w 2756381"/>
              <a:gd name="connsiteY26" fmla="*/ 693683 h 2036379"/>
              <a:gd name="connsiteX27" fmla="*/ 1416312 w 2756381"/>
              <a:gd name="connsiteY27" fmla="*/ 725214 h 2036379"/>
              <a:gd name="connsiteX28" fmla="*/ 1463609 w 2756381"/>
              <a:gd name="connsiteY28" fmla="*/ 772510 h 2036379"/>
              <a:gd name="connsiteX29" fmla="*/ 1558202 w 2756381"/>
              <a:gd name="connsiteY29" fmla="*/ 788276 h 2036379"/>
              <a:gd name="connsiteX30" fmla="*/ 1621264 w 2756381"/>
              <a:gd name="connsiteY30" fmla="*/ 804041 h 2036379"/>
              <a:gd name="connsiteX31" fmla="*/ 1716405 w 2756381"/>
              <a:gd name="connsiteY31" fmla="*/ 890546 h 2036379"/>
              <a:gd name="connsiteX32" fmla="*/ 1795507 w 2756381"/>
              <a:gd name="connsiteY32" fmla="*/ 945931 h 2036379"/>
              <a:gd name="connsiteX33" fmla="*/ 1999636 w 2756381"/>
              <a:gd name="connsiteY33" fmla="*/ 914400 h 2036379"/>
              <a:gd name="connsiteX34" fmla="*/ 2046933 w 2756381"/>
              <a:gd name="connsiteY34" fmla="*/ 882869 h 2036379"/>
              <a:gd name="connsiteX35" fmla="*/ 2094229 w 2756381"/>
              <a:gd name="connsiteY35" fmla="*/ 756745 h 2036379"/>
              <a:gd name="connsiteX36" fmla="*/ 2204588 w 2756381"/>
              <a:gd name="connsiteY36" fmla="*/ 740979 h 2036379"/>
              <a:gd name="connsiteX37" fmla="*/ 2400492 w 2756381"/>
              <a:gd name="connsiteY37" fmla="*/ 709311 h 2036379"/>
              <a:gd name="connsiteX38" fmla="*/ 2653699 w 2756381"/>
              <a:gd name="connsiteY38" fmla="*/ 677917 h 2036379"/>
              <a:gd name="connsiteX39" fmla="*/ 2756381 w 2756381"/>
              <a:gd name="connsiteY39" fmla="*/ 662152 h 2036379"/>
              <a:gd name="connsiteX0" fmla="*/ 701609 w 2764332"/>
              <a:gd name="connsiteY0" fmla="*/ 2036379 h 2036379"/>
              <a:gd name="connsiteX1" fmla="*/ 667450 w 2764332"/>
              <a:gd name="connsiteY1" fmla="*/ 1384738 h 2036379"/>
              <a:gd name="connsiteX2" fmla="*/ 667451 w 2764332"/>
              <a:gd name="connsiteY2" fmla="*/ 1394263 h 2036379"/>
              <a:gd name="connsiteX3" fmla="*/ 552822 w 2764332"/>
              <a:gd name="connsiteY3" fmla="*/ 1405430 h 2036379"/>
              <a:gd name="connsiteX4" fmla="*/ 362651 w 2764332"/>
              <a:gd name="connsiteY4" fmla="*/ 1403788 h 2036379"/>
              <a:gd name="connsiteX5" fmla="*/ 362652 w 2764332"/>
              <a:gd name="connsiteY5" fmla="*/ 1403788 h 2036379"/>
              <a:gd name="connsiteX6" fmla="*/ 86427 w 2764332"/>
              <a:gd name="connsiteY6" fmla="*/ 1384738 h 2036379"/>
              <a:gd name="connsiteX7" fmla="*/ 10227 w 2764332"/>
              <a:gd name="connsiteY7" fmla="*/ 1165663 h 2036379"/>
              <a:gd name="connsiteX8" fmla="*/ 702 w 2764332"/>
              <a:gd name="connsiteY8" fmla="*/ 898963 h 2036379"/>
              <a:gd name="connsiteX9" fmla="*/ 702 w 2764332"/>
              <a:gd name="connsiteY9" fmla="*/ 603688 h 2036379"/>
              <a:gd name="connsiteX10" fmla="*/ 735504 w 2764332"/>
              <a:gd name="connsiteY10" fmla="*/ 603948 h 2036379"/>
              <a:gd name="connsiteX11" fmla="*/ 1031769 w 2764332"/>
              <a:gd name="connsiteY11" fmla="*/ 694916 h 2036379"/>
              <a:gd name="connsiteX12" fmla="*/ 833262 w 2764332"/>
              <a:gd name="connsiteY12" fmla="*/ 480643 h 2036379"/>
              <a:gd name="connsiteX13" fmla="*/ 738395 w 2764332"/>
              <a:gd name="connsiteY13" fmla="*/ 362607 h 2036379"/>
              <a:gd name="connsiteX14" fmla="*/ 691098 w 2764332"/>
              <a:gd name="connsiteY14" fmla="*/ 315310 h 2036379"/>
              <a:gd name="connsiteX15" fmla="*/ 675333 w 2764332"/>
              <a:gd name="connsiteY15" fmla="*/ 268014 h 2036379"/>
              <a:gd name="connsiteX16" fmla="*/ 691098 w 2764332"/>
              <a:gd name="connsiteY16" fmla="*/ 31531 h 2036379"/>
              <a:gd name="connsiteX17" fmla="*/ 785691 w 2764332"/>
              <a:gd name="connsiteY17" fmla="*/ 0 h 2036379"/>
              <a:gd name="connsiteX18" fmla="*/ 974878 w 2764332"/>
              <a:gd name="connsiteY18" fmla="*/ 78828 h 2036379"/>
              <a:gd name="connsiteX19" fmla="*/ 1116767 w 2764332"/>
              <a:gd name="connsiteY19" fmla="*/ 173421 h 2036379"/>
              <a:gd name="connsiteX20" fmla="*/ 1164064 w 2764332"/>
              <a:gd name="connsiteY20" fmla="*/ 204952 h 2036379"/>
              <a:gd name="connsiteX21" fmla="*/ 1148298 w 2764332"/>
              <a:gd name="connsiteY21" fmla="*/ 252248 h 2036379"/>
              <a:gd name="connsiteX22" fmla="*/ 1132533 w 2764332"/>
              <a:gd name="connsiteY22" fmla="*/ 315310 h 2036379"/>
              <a:gd name="connsiteX23" fmla="*/ 1108953 w 2764332"/>
              <a:gd name="connsiteY23" fmla="*/ 473787 h 2036379"/>
              <a:gd name="connsiteX24" fmla="*/ 1242891 w 2764332"/>
              <a:gd name="connsiteY24" fmla="*/ 630621 h 2036379"/>
              <a:gd name="connsiteX25" fmla="*/ 1290188 w 2764332"/>
              <a:gd name="connsiteY25" fmla="*/ 646386 h 2036379"/>
              <a:gd name="connsiteX26" fmla="*/ 1321719 w 2764332"/>
              <a:gd name="connsiteY26" fmla="*/ 693683 h 2036379"/>
              <a:gd name="connsiteX27" fmla="*/ 1416312 w 2764332"/>
              <a:gd name="connsiteY27" fmla="*/ 725214 h 2036379"/>
              <a:gd name="connsiteX28" fmla="*/ 1463609 w 2764332"/>
              <a:gd name="connsiteY28" fmla="*/ 772510 h 2036379"/>
              <a:gd name="connsiteX29" fmla="*/ 1558202 w 2764332"/>
              <a:gd name="connsiteY29" fmla="*/ 788276 h 2036379"/>
              <a:gd name="connsiteX30" fmla="*/ 1621264 w 2764332"/>
              <a:gd name="connsiteY30" fmla="*/ 804041 h 2036379"/>
              <a:gd name="connsiteX31" fmla="*/ 1716405 w 2764332"/>
              <a:gd name="connsiteY31" fmla="*/ 890546 h 2036379"/>
              <a:gd name="connsiteX32" fmla="*/ 1795507 w 2764332"/>
              <a:gd name="connsiteY32" fmla="*/ 945931 h 2036379"/>
              <a:gd name="connsiteX33" fmla="*/ 1999636 w 2764332"/>
              <a:gd name="connsiteY33" fmla="*/ 914400 h 2036379"/>
              <a:gd name="connsiteX34" fmla="*/ 2046933 w 2764332"/>
              <a:gd name="connsiteY34" fmla="*/ 882869 h 2036379"/>
              <a:gd name="connsiteX35" fmla="*/ 2094229 w 2764332"/>
              <a:gd name="connsiteY35" fmla="*/ 756745 h 2036379"/>
              <a:gd name="connsiteX36" fmla="*/ 2204588 w 2764332"/>
              <a:gd name="connsiteY36" fmla="*/ 740979 h 2036379"/>
              <a:gd name="connsiteX37" fmla="*/ 2400492 w 2764332"/>
              <a:gd name="connsiteY37" fmla="*/ 709311 h 2036379"/>
              <a:gd name="connsiteX38" fmla="*/ 2653699 w 2764332"/>
              <a:gd name="connsiteY38" fmla="*/ 677917 h 2036379"/>
              <a:gd name="connsiteX39" fmla="*/ 2764332 w 2764332"/>
              <a:gd name="connsiteY39" fmla="*/ 654201 h 2036379"/>
              <a:gd name="connsiteX0" fmla="*/ 701609 w 2764332"/>
              <a:gd name="connsiteY0" fmla="*/ 2036379 h 2036379"/>
              <a:gd name="connsiteX1" fmla="*/ 667450 w 2764332"/>
              <a:gd name="connsiteY1" fmla="*/ 1384738 h 2036379"/>
              <a:gd name="connsiteX2" fmla="*/ 683354 w 2764332"/>
              <a:gd name="connsiteY2" fmla="*/ 1505581 h 2036379"/>
              <a:gd name="connsiteX3" fmla="*/ 552822 w 2764332"/>
              <a:gd name="connsiteY3" fmla="*/ 1405430 h 2036379"/>
              <a:gd name="connsiteX4" fmla="*/ 362651 w 2764332"/>
              <a:gd name="connsiteY4" fmla="*/ 1403788 h 2036379"/>
              <a:gd name="connsiteX5" fmla="*/ 362652 w 2764332"/>
              <a:gd name="connsiteY5" fmla="*/ 1403788 h 2036379"/>
              <a:gd name="connsiteX6" fmla="*/ 86427 w 2764332"/>
              <a:gd name="connsiteY6" fmla="*/ 1384738 h 2036379"/>
              <a:gd name="connsiteX7" fmla="*/ 10227 w 2764332"/>
              <a:gd name="connsiteY7" fmla="*/ 1165663 h 2036379"/>
              <a:gd name="connsiteX8" fmla="*/ 702 w 2764332"/>
              <a:gd name="connsiteY8" fmla="*/ 898963 h 2036379"/>
              <a:gd name="connsiteX9" fmla="*/ 702 w 2764332"/>
              <a:gd name="connsiteY9" fmla="*/ 603688 h 2036379"/>
              <a:gd name="connsiteX10" fmla="*/ 735504 w 2764332"/>
              <a:gd name="connsiteY10" fmla="*/ 603948 h 2036379"/>
              <a:gd name="connsiteX11" fmla="*/ 1031769 w 2764332"/>
              <a:gd name="connsiteY11" fmla="*/ 694916 h 2036379"/>
              <a:gd name="connsiteX12" fmla="*/ 833262 w 2764332"/>
              <a:gd name="connsiteY12" fmla="*/ 480643 h 2036379"/>
              <a:gd name="connsiteX13" fmla="*/ 738395 w 2764332"/>
              <a:gd name="connsiteY13" fmla="*/ 362607 h 2036379"/>
              <a:gd name="connsiteX14" fmla="*/ 691098 w 2764332"/>
              <a:gd name="connsiteY14" fmla="*/ 315310 h 2036379"/>
              <a:gd name="connsiteX15" fmla="*/ 675333 w 2764332"/>
              <a:gd name="connsiteY15" fmla="*/ 268014 h 2036379"/>
              <a:gd name="connsiteX16" fmla="*/ 691098 w 2764332"/>
              <a:gd name="connsiteY16" fmla="*/ 31531 h 2036379"/>
              <a:gd name="connsiteX17" fmla="*/ 785691 w 2764332"/>
              <a:gd name="connsiteY17" fmla="*/ 0 h 2036379"/>
              <a:gd name="connsiteX18" fmla="*/ 974878 w 2764332"/>
              <a:gd name="connsiteY18" fmla="*/ 78828 h 2036379"/>
              <a:gd name="connsiteX19" fmla="*/ 1116767 w 2764332"/>
              <a:gd name="connsiteY19" fmla="*/ 173421 h 2036379"/>
              <a:gd name="connsiteX20" fmla="*/ 1164064 w 2764332"/>
              <a:gd name="connsiteY20" fmla="*/ 204952 h 2036379"/>
              <a:gd name="connsiteX21" fmla="*/ 1148298 w 2764332"/>
              <a:gd name="connsiteY21" fmla="*/ 252248 h 2036379"/>
              <a:gd name="connsiteX22" fmla="*/ 1132533 w 2764332"/>
              <a:gd name="connsiteY22" fmla="*/ 315310 h 2036379"/>
              <a:gd name="connsiteX23" fmla="*/ 1108953 w 2764332"/>
              <a:gd name="connsiteY23" fmla="*/ 473787 h 2036379"/>
              <a:gd name="connsiteX24" fmla="*/ 1242891 w 2764332"/>
              <a:gd name="connsiteY24" fmla="*/ 630621 h 2036379"/>
              <a:gd name="connsiteX25" fmla="*/ 1290188 w 2764332"/>
              <a:gd name="connsiteY25" fmla="*/ 646386 h 2036379"/>
              <a:gd name="connsiteX26" fmla="*/ 1321719 w 2764332"/>
              <a:gd name="connsiteY26" fmla="*/ 693683 h 2036379"/>
              <a:gd name="connsiteX27" fmla="*/ 1416312 w 2764332"/>
              <a:gd name="connsiteY27" fmla="*/ 725214 h 2036379"/>
              <a:gd name="connsiteX28" fmla="*/ 1463609 w 2764332"/>
              <a:gd name="connsiteY28" fmla="*/ 772510 h 2036379"/>
              <a:gd name="connsiteX29" fmla="*/ 1558202 w 2764332"/>
              <a:gd name="connsiteY29" fmla="*/ 788276 h 2036379"/>
              <a:gd name="connsiteX30" fmla="*/ 1621264 w 2764332"/>
              <a:gd name="connsiteY30" fmla="*/ 804041 h 2036379"/>
              <a:gd name="connsiteX31" fmla="*/ 1716405 w 2764332"/>
              <a:gd name="connsiteY31" fmla="*/ 890546 h 2036379"/>
              <a:gd name="connsiteX32" fmla="*/ 1795507 w 2764332"/>
              <a:gd name="connsiteY32" fmla="*/ 945931 h 2036379"/>
              <a:gd name="connsiteX33" fmla="*/ 1999636 w 2764332"/>
              <a:gd name="connsiteY33" fmla="*/ 914400 h 2036379"/>
              <a:gd name="connsiteX34" fmla="*/ 2046933 w 2764332"/>
              <a:gd name="connsiteY34" fmla="*/ 882869 h 2036379"/>
              <a:gd name="connsiteX35" fmla="*/ 2094229 w 2764332"/>
              <a:gd name="connsiteY35" fmla="*/ 756745 h 2036379"/>
              <a:gd name="connsiteX36" fmla="*/ 2204588 w 2764332"/>
              <a:gd name="connsiteY36" fmla="*/ 740979 h 2036379"/>
              <a:gd name="connsiteX37" fmla="*/ 2400492 w 2764332"/>
              <a:gd name="connsiteY37" fmla="*/ 709311 h 2036379"/>
              <a:gd name="connsiteX38" fmla="*/ 2653699 w 2764332"/>
              <a:gd name="connsiteY38" fmla="*/ 677917 h 2036379"/>
              <a:gd name="connsiteX39" fmla="*/ 2764332 w 2764332"/>
              <a:gd name="connsiteY39" fmla="*/ 654201 h 2036379"/>
              <a:gd name="connsiteX0" fmla="*/ 701609 w 2764332"/>
              <a:gd name="connsiteY0" fmla="*/ 2036379 h 2036379"/>
              <a:gd name="connsiteX1" fmla="*/ 683352 w 2764332"/>
              <a:gd name="connsiteY1" fmla="*/ 1702790 h 2036379"/>
              <a:gd name="connsiteX2" fmla="*/ 683354 w 2764332"/>
              <a:gd name="connsiteY2" fmla="*/ 1505581 h 2036379"/>
              <a:gd name="connsiteX3" fmla="*/ 552822 w 2764332"/>
              <a:gd name="connsiteY3" fmla="*/ 1405430 h 2036379"/>
              <a:gd name="connsiteX4" fmla="*/ 362651 w 2764332"/>
              <a:gd name="connsiteY4" fmla="*/ 1403788 h 2036379"/>
              <a:gd name="connsiteX5" fmla="*/ 362652 w 2764332"/>
              <a:gd name="connsiteY5" fmla="*/ 1403788 h 2036379"/>
              <a:gd name="connsiteX6" fmla="*/ 86427 w 2764332"/>
              <a:gd name="connsiteY6" fmla="*/ 1384738 h 2036379"/>
              <a:gd name="connsiteX7" fmla="*/ 10227 w 2764332"/>
              <a:gd name="connsiteY7" fmla="*/ 1165663 h 2036379"/>
              <a:gd name="connsiteX8" fmla="*/ 702 w 2764332"/>
              <a:gd name="connsiteY8" fmla="*/ 898963 h 2036379"/>
              <a:gd name="connsiteX9" fmla="*/ 702 w 2764332"/>
              <a:gd name="connsiteY9" fmla="*/ 603688 h 2036379"/>
              <a:gd name="connsiteX10" fmla="*/ 735504 w 2764332"/>
              <a:gd name="connsiteY10" fmla="*/ 603948 h 2036379"/>
              <a:gd name="connsiteX11" fmla="*/ 1031769 w 2764332"/>
              <a:gd name="connsiteY11" fmla="*/ 694916 h 2036379"/>
              <a:gd name="connsiteX12" fmla="*/ 833262 w 2764332"/>
              <a:gd name="connsiteY12" fmla="*/ 480643 h 2036379"/>
              <a:gd name="connsiteX13" fmla="*/ 738395 w 2764332"/>
              <a:gd name="connsiteY13" fmla="*/ 362607 h 2036379"/>
              <a:gd name="connsiteX14" fmla="*/ 691098 w 2764332"/>
              <a:gd name="connsiteY14" fmla="*/ 315310 h 2036379"/>
              <a:gd name="connsiteX15" fmla="*/ 675333 w 2764332"/>
              <a:gd name="connsiteY15" fmla="*/ 268014 h 2036379"/>
              <a:gd name="connsiteX16" fmla="*/ 691098 w 2764332"/>
              <a:gd name="connsiteY16" fmla="*/ 31531 h 2036379"/>
              <a:gd name="connsiteX17" fmla="*/ 785691 w 2764332"/>
              <a:gd name="connsiteY17" fmla="*/ 0 h 2036379"/>
              <a:gd name="connsiteX18" fmla="*/ 974878 w 2764332"/>
              <a:gd name="connsiteY18" fmla="*/ 78828 h 2036379"/>
              <a:gd name="connsiteX19" fmla="*/ 1116767 w 2764332"/>
              <a:gd name="connsiteY19" fmla="*/ 173421 h 2036379"/>
              <a:gd name="connsiteX20" fmla="*/ 1164064 w 2764332"/>
              <a:gd name="connsiteY20" fmla="*/ 204952 h 2036379"/>
              <a:gd name="connsiteX21" fmla="*/ 1148298 w 2764332"/>
              <a:gd name="connsiteY21" fmla="*/ 252248 h 2036379"/>
              <a:gd name="connsiteX22" fmla="*/ 1132533 w 2764332"/>
              <a:gd name="connsiteY22" fmla="*/ 315310 h 2036379"/>
              <a:gd name="connsiteX23" fmla="*/ 1108953 w 2764332"/>
              <a:gd name="connsiteY23" fmla="*/ 473787 h 2036379"/>
              <a:gd name="connsiteX24" fmla="*/ 1242891 w 2764332"/>
              <a:gd name="connsiteY24" fmla="*/ 630621 h 2036379"/>
              <a:gd name="connsiteX25" fmla="*/ 1290188 w 2764332"/>
              <a:gd name="connsiteY25" fmla="*/ 646386 h 2036379"/>
              <a:gd name="connsiteX26" fmla="*/ 1321719 w 2764332"/>
              <a:gd name="connsiteY26" fmla="*/ 693683 h 2036379"/>
              <a:gd name="connsiteX27" fmla="*/ 1416312 w 2764332"/>
              <a:gd name="connsiteY27" fmla="*/ 725214 h 2036379"/>
              <a:gd name="connsiteX28" fmla="*/ 1463609 w 2764332"/>
              <a:gd name="connsiteY28" fmla="*/ 772510 h 2036379"/>
              <a:gd name="connsiteX29" fmla="*/ 1558202 w 2764332"/>
              <a:gd name="connsiteY29" fmla="*/ 788276 h 2036379"/>
              <a:gd name="connsiteX30" fmla="*/ 1621264 w 2764332"/>
              <a:gd name="connsiteY30" fmla="*/ 804041 h 2036379"/>
              <a:gd name="connsiteX31" fmla="*/ 1716405 w 2764332"/>
              <a:gd name="connsiteY31" fmla="*/ 890546 h 2036379"/>
              <a:gd name="connsiteX32" fmla="*/ 1795507 w 2764332"/>
              <a:gd name="connsiteY32" fmla="*/ 945931 h 2036379"/>
              <a:gd name="connsiteX33" fmla="*/ 1999636 w 2764332"/>
              <a:gd name="connsiteY33" fmla="*/ 914400 h 2036379"/>
              <a:gd name="connsiteX34" fmla="*/ 2046933 w 2764332"/>
              <a:gd name="connsiteY34" fmla="*/ 882869 h 2036379"/>
              <a:gd name="connsiteX35" fmla="*/ 2094229 w 2764332"/>
              <a:gd name="connsiteY35" fmla="*/ 756745 h 2036379"/>
              <a:gd name="connsiteX36" fmla="*/ 2204588 w 2764332"/>
              <a:gd name="connsiteY36" fmla="*/ 740979 h 2036379"/>
              <a:gd name="connsiteX37" fmla="*/ 2400492 w 2764332"/>
              <a:gd name="connsiteY37" fmla="*/ 709311 h 2036379"/>
              <a:gd name="connsiteX38" fmla="*/ 2653699 w 2764332"/>
              <a:gd name="connsiteY38" fmla="*/ 677917 h 2036379"/>
              <a:gd name="connsiteX39" fmla="*/ 2764332 w 2764332"/>
              <a:gd name="connsiteY39" fmla="*/ 654201 h 2036379"/>
              <a:gd name="connsiteX0" fmla="*/ 701609 w 2764332"/>
              <a:gd name="connsiteY0" fmla="*/ 2036379 h 2036379"/>
              <a:gd name="connsiteX1" fmla="*/ 683352 w 2764332"/>
              <a:gd name="connsiteY1" fmla="*/ 1702790 h 2036379"/>
              <a:gd name="connsiteX2" fmla="*/ 691305 w 2764332"/>
              <a:gd name="connsiteY2" fmla="*/ 1378360 h 2036379"/>
              <a:gd name="connsiteX3" fmla="*/ 552822 w 2764332"/>
              <a:gd name="connsiteY3" fmla="*/ 1405430 h 2036379"/>
              <a:gd name="connsiteX4" fmla="*/ 362651 w 2764332"/>
              <a:gd name="connsiteY4" fmla="*/ 1403788 h 2036379"/>
              <a:gd name="connsiteX5" fmla="*/ 362652 w 2764332"/>
              <a:gd name="connsiteY5" fmla="*/ 1403788 h 2036379"/>
              <a:gd name="connsiteX6" fmla="*/ 86427 w 2764332"/>
              <a:gd name="connsiteY6" fmla="*/ 1384738 h 2036379"/>
              <a:gd name="connsiteX7" fmla="*/ 10227 w 2764332"/>
              <a:gd name="connsiteY7" fmla="*/ 1165663 h 2036379"/>
              <a:gd name="connsiteX8" fmla="*/ 702 w 2764332"/>
              <a:gd name="connsiteY8" fmla="*/ 898963 h 2036379"/>
              <a:gd name="connsiteX9" fmla="*/ 702 w 2764332"/>
              <a:gd name="connsiteY9" fmla="*/ 603688 h 2036379"/>
              <a:gd name="connsiteX10" fmla="*/ 735504 w 2764332"/>
              <a:gd name="connsiteY10" fmla="*/ 603948 h 2036379"/>
              <a:gd name="connsiteX11" fmla="*/ 1031769 w 2764332"/>
              <a:gd name="connsiteY11" fmla="*/ 694916 h 2036379"/>
              <a:gd name="connsiteX12" fmla="*/ 833262 w 2764332"/>
              <a:gd name="connsiteY12" fmla="*/ 480643 h 2036379"/>
              <a:gd name="connsiteX13" fmla="*/ 738395 w 2764332"/>
              <a:gd name="connsiteY13" fmla="*/ 362607 h 2036379"/>
              <a:gd name="connsiteX14" fmla="*/ 691098 w 2764332"/>
              <a:gd name="connsiteY14" fmla="*/ 315310 h 2036379"/>
              <a:gd name="connsiteX15" fmla="*/ 675333 w 2764332"/>
              <a:gd name="connsiteY15" fmla="*/ 268014 h 2036379"/>
              <a:gd name="connsiteX16" fmla="*/ 691098 w 2764332"/>
              <a:gd name="connsiteY16" fmla="*/ 31531 h 2036379"/>
              <a:gd name="connsiteX17" fmla="*/ 785691 w 2764332"/>
              <a:gd name="connsiteY17" fmla="*/ 0 h 2036379"/>
              <a:gd name="connsiteX18" fmla="*/ 974878 w 2764332"/>
              <a:gd name="connsiteY18" fmla="*/ 78828 h 2036379"/>
              <a:gd name="connsiteX19" fmla="*/ 1116767 w 2764332"/>
              <a:gd name="connsiteY19" fmla="*/ 173421 h 2036379"/>
              <a:gd name="connsiteX20" fmla="*/ 1164064 w 2764332"/>
              <a:gd name="connsiteY20" fmla="*/ 204952 h 2036379"/>
              <a:gd name="connsiteX21" fmla="*/ 1148298 w 2764332"/>
              <a:gd name="connsiteY21" fmla="*/ 252248 h 2036379"/>
              <a:gd name="connsiteX22" fmla="*/ 1132533 w 2764332"/>
              <a:gd name="connsiteY22" fmla="*/ 315310 h 2036379"/>
              <a:gd name="connsiteX23" fmla="*/ 1108953 w 2764332"/>
              <a:gd name="connsiteY23" fmla="*/ 473787 h 2036379"/>
              <a:gd name="connsiteX24" fmla="*/ 1242891 w 2764332"/>
              <a:gd name="connsiteY24" fmla="*/ 630621 h 2036379"/>
              <a:gd name="connsiteX25" fmla="*/ 1290188 w 2764332"/>
              <a:gd name="connsiteY25" fmla="*/ 646386 h 2036379"/>
              <a:gd name="connsiteX26" fmla="*/ 1321719 w 2764332"/>
              <a:gd name="connsiteY26" fmla="*/ 693683 h 2036379"/>
              <a:gd name="connsiteX27" fmla="*/ 1416312 w 2764332"/>
              <a:gd name="connsiteY27" fmla="*/ 725214 h 2036379"/>
              <a:gd name="connsiteX28" fmla="*/ 1463609 w 2764332"/>
              <a:gd name="connsiteY28" fmla="*/ 772510 h 2036379"/>
              <a:gd name="connsiteX29" fmla="*/ 1558202 w 2764332"/>
              <a:gd name="connsiteY29" fmla="*/ 788276 h 2036379"/>
              <a:gd name="connsiteX30" fmla="*/ 1621264 w 2764332"/>
              <a:gd name="connsiteY30" fmla="*/ 804041 h 2036379"/>
              <a:gd name="connsiteX31" fmla="*/ 1716405 w 2764332"/>
              <a:gd name="connsiteY31" fmla="*/ 890546 h 2036379"/>
              <a:gd name="connsiteX32" fmla="*/ 1795507 w 2764332"/>
              <a:gd name="connsiteY32" fmla="*/ 945931 h 2036379"/>
              <a:gd name="connsiteX33" fmla="*/ 1999636 w 2764332"/>
              <a:gd name="connsiteY33" fmla="*/ 914400 h 2036379"/>
              <a:gd name="connsiteX34" fmla="*/ 2046933 w 2764332"/>
              <a:gd name="connsiteY34" fmla="*/ 882869 h 2036379"/>
              <a:gd name="connsiteX35" fmla="*/ 2094229 w 2764332"/>
              <a:gd name="connsiteY35" fmla="*/ 756745 h 2036379"/>
              <a:gd name="connsiteX36" fmla="*/ 2204588 w 2764332"/>
              <a:gd name="connsiteY36" fmla="*/ 740979 h 2036379"/>
              <a:gd name="connsiteX37" fmla="*/ 2400492 w 2764332"/>
              <a:gd name="connsiteY37" fmla="*/ 709311 h 2036379"/>
              <a:gd name="connsiteX38" fmla="*/ 2653699 w 2764332"/>
              <a:gd name="connsiteY38" fmla="*/ 677917 h 2036379"/>
              <a:gd name="connsiteX39" fmla="*/ 2764332 w 2764332"/>
              <a:gd name="connsiteY39" fmla="*/ 654201 h 2036379"/>
              <a:gd name="connsiteX0" fmla="*/ 701609 w 2764332"/>
              <a:gd name="connsiteY0" fmla="*/ 2036379 h 2036379"/>
              <a:gd name="connsiteX1" fmla="*/ 691303 w 2764332"/>
              <a:gd name="connsiteY1" fmla="*/ 1710741 h 2036379"/>
              <a:gd name="connsiteX2" fmla="*/ 691305 w 2764332"/>
              <a:gd name="connsiteY2" fmla="*/ 1378360 h 2036379"/>
              <a:gd name="connsiteX3" fmla="*/ 552822 w 2764332"/>
              <a:gd name="connsiteY3" fmla="*/ 1405430 h 2036379"/>
              <a:gd name="connsiteX4" fmla="*/ 362651 w 2764332"/>
              <a:gd name="connsiteY4" fmla="*/ 1403788 h 2036379"/>
              <a:gd name="connsiteX5" fmla="*/ 362652 w 2764332"/>
              <a:gd name="connsiteY5" fmla="*/ 1403788 h 2036379"/>
              <a:gd name="connsiteX6" fmla="*/ 86427 w 2764332"/>
              <a:gd name="connsiteY6" fmla="*/ 1384738 h 2036379"/>
              <a:gd name="connsiteX7" fmla="*/ 10227 w 2764332"/>
              <a:gd name="connsiteY7" fmla="*/ 1165663 h 2036379"/>
              <a:gd name="connsiteX8" fmla="*/ 702 w 2764332"/>
              <a:gd name="connsiteY8" fmla="*/ 898963 h 2036379"/>
              <a:gd name="connsiteX9" fmla="*/ 702 w 2764332"/>
              <a:gd name="connsiteY9" fmla="*/ 603688 h 2036379"/>
              <a:gd name="connsiteX10" fmla="*/ 735504 w 2764332"/>
              <a:gd name="connsiteY10" fmla="*/ 603948 h 2036379"/>
              <a:gd name="connsiteX11" fmla="*/ 1031769 w 2764332"/>
              <a:gd name="connsiteY11" fmla="*/ 694916 h 2036379"/>
              <a:gd name="connsiteX12" fmla="*/ 833262 w 2764332"/>
              <a:gd name="connsiteY12" fmla="*/ 480643 h 2036379"/>
              <a:gd name="connsiteX13" fmla="*/ 738395 w 2764332"/>
              <a:gd name="connsiteY13" fmla="*/ 362607 h 2036379"/>
              <a:gd name="connsiteX14" fmla="*/ 691098 w 2764332"/>
              <a:gd name="connsiteY14" fmla="*/ 315310 h 2036379"/>
              <a:gd name="connsiteX15" fmla="*/ 675333 w 2764332"/>
              <a:gd name="connsiteY15" fmla="*/ 268014 h 2036379"/>
              <a:gd name="connsiteX16" fmla="*/ 691098 w 2764332"/>
              <a:gd name="connsiteY16" fmla="*/ 31531 h 2036379"/>
              <a:gd name="connsiteX17" fmla="*/ 785691 w 2764332"/>
              <a:gd name="connsiteY17" fmla="*/ 0 h 2036379"/>
              <a:gd name="connsiteX18" fmla="*/ 974878 w 2764332"/>
              <a:gd name="connsiteY18" fmla="*/ 78828 h 2036379"/>
              <a:gd name="connsiteX19" fmla="*/ 1116767 w 2764332"/>
              <a:gd name="connsiteY19" fmla="*/ 173421 h 2036379"/>
              <a:gd name="connsiteX20" fmla="*/ 1164064 w 2764332"/>
              <a:gd name="connsiteY20" fmla="*/ 204952 h 2036379"/>
              <a:gd name="connsiteX21" fmla="*/ 1148298 w 2764332"/>
              <a:gd name="connsiteY21" fmla="*/ 252248 h 2036379"/>
              <a:gd name="connsiteX22" fmla="*/ 1132533 w 2764332"/>
              <a:gd name="connsiteY22" fmla="*/ 315310 h 2036379"/>
              <a:gd name="connsiteX23" fmla="*/ 1108953 w 2764332"/>
              <a:gd name="connsiteY23" fmla="*/ 473787 h 2036379"/>
              <a:gd name="connsiteX24" fmla="*/ 1242891 w 2764332"/>
              <a:gd name="connsiteY24" fmla="*/ 630621 h 2036379"/>
              <a:gd name="connsiteX25" fmla="*/ 1290188 w 2764332"/>
              <a:gd name="connsiteY25" fmla="*/ 646386 h 2036379"/>
              <a:gd name="connsiteX26" fmla="*/ 1321719 w 2764332"/>
              <a:gd name="connsiteY26" fmla="*/ 693683 h 2036379"/>
              <a:gd name="connsiteX27" fmla="*/ 1416312 w 2764332"/>
              <a:gd name="connsiteY27" fmla="*/ 725214 h 2036379"/>
              <a:gd name="connsiteX28" fmla="*/ 1463609 w 2764332"/>
              <a:gd name="connsiteY28" fmla="*/ 772510 h 2036379"/>
              <a:gd name="connsiteX29" fmla="*/ 1558202 w 2764332"/>
              <a:gd name="connsiteY29" fmla="*/ 788276 h 2036379"/>
              <a:gd name="connsiteX30" fmla="*/ 1621264 w 2764332"/>
              <a:gd name="connsiteY30" fmla="*/ 804041 h 2036379"/>
              <a:gd name="connsiteX31" fmla="*/ 1716405 w 2764332"/>
              <a:gd name="connsiteY31" fmla="*/ 890546 h 2036379"/>
              <a:gd name="connsiteX32" fmla="*/ 1795507 w 2764332"/>
              <a:gd name="connsiteY32" fmla="*/ 945931 h 2036379"/>
              <a:gd name="connsiteX33" fmla="*/ 1999636 w 2764332"/>
              <a:gd name="connsiteY33" fmla="*/ 914400 h 2036379"/>
              <a:gd name="connsiteX34" fmla="*/ 2046933 w 2764332"/>
              <a:gd name="connsiteY34" fmla="*/ 882869 h 2036379"/>
              <a:gd name="connsiteX35" fmla="*/ 2094229 w 2764332"/>
              <a:gd name="connsiteY35" fmla="*/ 756745 h 2036379"/>
              <a:gd name="connsiteX36" fmla="*/ 2204588 w 2764332"/>
              <a:gd name="connsiteY36" fmla="*/ 740979 h 2036379"/>
              <a:gd name="connsiteX37" fmla="*/ 2400492 w 2764332"/>
              <a:gd name="connsiteY37" fmla="*/ 709311 h 2036379"/>
              <a:gd name="connsiteX38" fmla="*/ 2653699 w 2764332"/>
              <a:gd name="connsiteY38" fmla="*/ 677917 h 2036379"/>
              <a:gd name="connsiteX39" fmla="*/ 2764332 w 2764332"/>
              <a:gd name="connsiteY39" fmla="*/ 654201 h 2036379"/>
              <a:gd name="connsiteX0" fmla="*/ 701609 w 2764332"/>
              <a:gd name="connsiteY0" fmla="*/ 2036379 h 2036379"/>
              <a:gd name="connsiteX1" fmla="*/ 691303 w 2764332"/>
              <a:gd name="connsiteY1" fmla="*/ 1710741 h 2036379"/>
              <a:gd name="connsiteX2" fmla="*/ 691305 w 2764332"/>
              <a:gd name="connsiteY2" fmla="*/ 1378360 h 2036379"/>
              <a:gd name="connsiteX3" fmla="*/ 552822 w 2764332"/>
              <a:gd name="connsiteY3" fmla="*/ 1405430 h 2036379"/>
              <a:gd name="connsiteX4" fmla="*/ 362651 w 2764332"/>
              <a:gd name="connsiteY4" fmla="*/ 1403788 h 2036379"/>
              <a:gd name="connsiteX5" fmla="*/ 362652 w 2764332"/>
              <a:gd name="connsiteY5" fmla="*/ 1403788 h 2036379"/>
              <a:gd name="connsiteX6" fmla="*/ 86427 w 2764332"/>
              <a:gd name="connsiteY6" fmla="*/ 1384738 h 2036379"/>
              <a:gd name="connsiteX7" fmla="*/ 10227 w 2764332"/>
              <a:gd name="connsiteY7" fmla="*/ 1165663 h 2036379"/>
              <a:gd name="connsiteX8" fmla="*/ 702 w 2764332"/>
              <a:gd name="connsiteY8" fmla="*/ 898963 h 2036379"/>
              <a:gd name="connsiteX9" fmla="*/ 702 w 2764332"/>
              <a:gd name="connsiteY9" fmla="*/ 603688 h 2036379"/>
              <a:gd name="connsiteX10" fmla="*/ 735504 w 2764332"/>
              <a:gd name="connsiteY10" fmla="*/ 603948 h 2036379"/>
              <a:gd name="connsiteX11" fmla="*/ 1154599 w 2764332"/>
              <a:gd name="connsiteY11" fmla="*/ 804098 h 2036379"/>
              <a:gd name="connsiteX12" fmla="*/ 833262 w 2764332"/>
              <a:gd name="connsiteY12" fmla="*/ 480643 h 2036379"/>
              <a:gd name="connsiteX13" fmla="*/ 738395 w 2764332"/>
              <a:gd name="connsiteY13" fmla="*/ 362607 h 2036379"/>
              <a:gd name="connsiteX14" fmla="*/ 691098 w 2764332"/>
              <a:gd name="connsiteY14" fmla="*/ 315310 h 2036379"/>
              <a:gd name="connsiteX15" fmla="*/ 675333 w 2764332"/>
              <a:gd name="connsiteY15" fmla="*/ 268014 h 2036379"/>
              <a:gd name="connsiteX16" fmla="*/ 691098 w 2764332"/>
              <a:gd name="connsiteY16" fmla="*/ 31531 h 2036379"/>
              <a:gd name="connsiteX17" fmla="*/ 785691 w 2764332"/>
              <a:gd name="connsiteY17" fmla="*/ 0 h 2036379"/>
              <a:gd name="connsiteX18" fmla="*/ 974878 w 2764332"/>
              <a:gd name="connsiteY18" fmla="*/ 78828 h 2036379"/>
              <a:gd name="connsiteX19" fmla="*/ 1116767 w 2764332"/>
              <a:gd name="connsiteY19" fmla="*/ 173421 h 2036379"/>
              <a:gd name="connsiteX20" fmla="*/ 1164064 w 2764332"/>
              <a:gd name="connsiteY20" fmla="*/ 204952 h 2036379"/>
              <a:gd name="connsiteX21" fmla="*/ 1148298 w 2764332"/>
              <a:gd name="connsiteY21" fmla="*/ 252248 h 2036379"/>
              <a:gd name="connsiteX22" fmla="*/ 1132533 w 2764332"/>
              <a:gd name="connsiteY22" fmla="*/ 315310 h 2036379"/>
              <a:gd name="connsiteX23" fmla="*/ 1108953 w 2764332"/>
              <a:gd name="connsiteY23" fmla="*/ 473787 h 2036379"/>
              <a:gd name="connsiteX24" fmla="*/ 1242891 w 2764332"/>
              <a:gd name="connsiteY24" fmla="*/ 630621 h 2036379"/>
              <a:gd name="connsiteX25" fmla="*/ 1290188 w 2764332"/>
              <a:gd name="connsiteY25" fmla="*/ 646386 h 2036379"/>
              <a:gd name="connsiteX26" fmla="*/ 1321719 w 2764332"/>
              <a:gd name="connsiteY26" fmla="*/ 693683 h 2036379"/>
              <a:gd name="connsiteX27" fmla="*/ 1416312 w 2764332"/>
              <a:gd name="connsiteY27" fmla="*/ 725214 h 2036379"/>
              <a:gd name="connsiteX28" fmla="*/ 1463609 w 2764332"/>
              <a:gd name="connsiteY28" fmla="*/ 772510 h 2036379"/>
              <a:gd name="connsiteX29" fmla="*/ 1558202 w 2764332"/>
              <a:gd name="connsiteY29" fmla="*/ 788276 h 2036379"/>
              <a:gd name="connsiteX30" fmla="*/ 1621264 w 2764332"/>
              <a:gd name="connsiteY30" fmla="*/ 804041 h 2036379"/>
              <a:gd name="connsiteX31" fmla="*/ 1716405 w 2764332"/>
              <a:gd name="connsiteY31" fmla="*/ 890546 h 2036379"/>
              <a:gd name="connsiteX32" fmla="*/ 1795507 w 2764332"/>
              <a:gd name="connsiteY32" fmla="*/ 945931 h 2036379"/>
              <a:gd name="connsiteX33" fmla="*/ 1999636 w 2764332"/>
              <a:gd name="connsiteY33" fmla="*/ 914400 h 2036379"/>
              <a:gd name="connsiteX34" fmla="*/ 2046933 w 2764332"/>
              <a:gd name="connsiteY34" fmla="*/ 882869 h 2036379"/>
              <a:gd name="connsiteX35" fmla="*/ 2094229 w 2764332"/>
              <a:gd name="connsiteY35" fmla="*/ 756745 h 2036379"/>
              <a:gd name="connsiteX36" fmla="*/ 2204588 w 2764332"/>
              <a:gd name="connsiteY36" fmla="*/ 740979 h 2036379"/>
              <a:gd name="connsiteX37" fmla="*/ 2400492 w 2764332"/>
              <a:gd name="connsiteY37" fmla="*/ 709311 h 2036379"/>
              <a:gd name="connsiteX38" fmla="*/ 2653699 w 2764332"/>
              <a:gd name="connsiteY38" fmla="*/ 677917 h 2036379"/>
              <a:gd name="connsiteX39" fmla="*/ 2764332 w 2764332"/>
              <a:gd name="connsiteY39" fmla="*/ 654201 h 2036379"/>
              <a:gd name="connsiteX0" fmla="*/ 701609 w 2764332"/>
              <a:gd name="connsiteY0" fmla="*/ 2036379 h 2036379"/>
              <a:gd name="connsiteX1" fmla="*/ 691303 w 2764332"/>
              <a:gd name="connsiteY1" fmla="*/ 1710741 h 2036379"/>
              <a:gd name="connsiteX2" fmla="*/ 691305 w 2764332"/>
              <a:gd name="connsiteY2" fmla="*/ 1378360 h 2036379"/>
              <a:gd name="connsiteX3" fmla="*/ 552822 w 2764332"/>
              <a:gd name="connsiteY3" fmla="*/ 1405430 h 2036379"/>
              <a:gd name="connsiteX4" fmla="*/ 362651 w 2764332"/>
              <a:gd name="connsiteY4" fmla="*/ 1403788 h 2036379"/>
              <a:gd name="connsiteX5" fmla="*/ 362652 w 2764332"/>
              <a:gd name="connsiteY5" fmla="*/ 1403788 h 2036379"/>
              <a:gd name="connsiteX6" fmla="*/ 86427 w 2764332"/>
              <a:gd name="connsiteY6" fmla="*/ 1384738 h 2036379"/>
              <a:gd name="connsiteX7" fmla="*/ 10227 w 2764332"/>
              <a:gd name="connsiteY7" fmla="*/ 1165663 h 2036379"/>
              <a:gd name="connsiteX8" fmla="*/ 702 w 2764332"/>
              <a:gd name="connsiteY8" fmla="*/ 898963 h 2036379"/>
              <a:gd name="connsiteX9" fmla="*/ 702 w 2764332"/>
              <a:gd name="connsiteY9" fmla="*/ 603688 h 2036379"/>
              <a:gd name="connsiteX10" fmla="*/ 735504 w 2764332"/>
              <a:gd name="connsiteY10" fmla="*/ 603948 h 2036379"/>
              <a:gd name="connsiteX11" fmla="*/ 1018121 w 2764332"/>
              <a:gd name="connsiteY11" fmla="*/ 660797 h 2036379"/>
              <a:gd name="connsiteX12" fmla="*/ 833262 w 2764332"/>
              <a:gd name="connsiteY12" fmla="*/ 480643 h 2036379"/>
              <a:gd name="connsiteX13" fmla="*/ 738395 w 2764332"/>
              <a:gd name="connsiteY13" fmla="*/ 362607 h 2036379"/>
              <a:gd name="connsiteX14" fmla="*/ 691098 w 2764332"/>
              <a:gd name="connsiteY14" fmla="*/ 315310 h 2036379"/>
              <a:gd name="connsiteX15" fmla="*/ 675333 w 2764332"/>
              <a:gd name="connsiteY15" fmla="*/ 268014 h 2036379"/>
              <a:gd name="connsiteX16" fmla="*/ 691098 w 2764332"/>
              <a:gd name="connsiteY16" fmla="*/ 31531 h 2036379"/>
              <a:gd name="connsiteX17" fmla="*/ 785691 w 2764332"/>
              <a:gd name="connsiteY17" fmla="*/ 0 h 2036379"/>
              <a:gd name="connsiteX18" fmla="*/ 974878 w 2764332"/>
              <a:gd name="connsiteY18" fmla="*/ 78828 h 2036379"/>
              <a:gd name="connsiteX19" fmla="*/ 1116767 w 2764332"/>
              <a:gd name="connsiteY19" fmla="*/ 173421 h 2036379"/>
              <a:gd name="connsiteX20" fmla="*/ 1164064 w 2764332"/>
              <a:gd name="connsiteY20" fmla="*/ 204952 h 2036379"/>
              <a:gd name="connsiteX21" fmla="*/ 1148298 w 2764332"/>
              <a:gd name="connsiteY21" fmla="*/ 252248 h 2036379"/>
              <a:gd name="connsiteX22" fmla="*/ 1132533 w 2764332"/>
              <a:gd name="connsiteY22" fmla="*/ 315310 h 2036379"/>
              <a:gd name="connsiteX23" fmla="*/ 1108953 w 2764332"/>
              <a:gd name="connsiteY23" fmla="*/ 473787 h 2036379"/>
              <a:gd name="connsiteX24" fmla="*/ 1242891 w 2764332"/>
              <a:gd name="connsiteY24" fmla="*/ 630621 h 2036379"/>
              <a:gd name="connsiteX25" fmla="*/ 1290188 w 2764332"/>
              <a:gd name="connsiteY25" fmla="*/ 646386 h 2036379"/>
              <a:gd name="connsiteX26" fmla="*/ 1321719 w 2764332"/>
              <a:gd name="connsiteY26" fmla="*/ 693683 h 2036379"/>
              <a:gd name="connsiteX27" fmla="*/ 1416312 w 2764332"/>
              <a:gd name="connsiteY27" fmla="*/ 725214 h 2036379"/>
              <a:gd name="connsiteX28" fmla="*/ 1463609 w 2764332"/>
              <a:gd name="connsiteY28" fmla="*/ 772510 h 2036379"/>
              <a:gd name="connsiteX29" fmla="*/ 1558202 w 2764332"/>
              <a:gd name="connsiteY29" fmla="*/ 788276 h 2036379"/>
              <a:gd name="connsiteX30" fmla="*/ 1621264 w 2764332"/>
              <a:gd name="connsiteY30" fmla="*/ 804041 h 2036379"/>
              <a:gd name="connsiteX31" fmla="*/ 1716405 w 2764332"/>
              <a:gd name="connsiteY31" fmla="*/ 890546 h 2036379"/>
              <a:gd name="connsiteX32" fmla="*/ 1795507 w 2764332"/>
              <a:gd name="connsiteY32" fmla="*/ 945931 h 2036379"/>
              <a:gd name="connsiteX33" fmla="*/ 1999636 w 2764332"/>
              <a:gd name="connsiteY33" fmla="*/ 914400 h 2036379"/>
              <a:gd name="connsiteX34" fmla="*/ 2046933 w 2764332"/>
              <a:gd name="connsiteY34" fmla="*/ 882869 h 2036379"/>
              <a:gd name="connsiteX35" fmla="*/ 2094229 w 2764332"/>
              <a:gd name="connsiteY35" fmla="*/ 756745 h 2036379"/>
              <a:gd name="connsiteX36" fmla="*/ 2204588 w 2764332"/>
              <a:gd name="connsiteY36" fmla="*/ 740979 h 2036379"/>
              <a:gd name="connsiteX37" fmla="*/ 2400492 w 2764332"/>
              <a:gd name="connsiteY37" fmla="*/ 709311 h 2036379"/>
              <a:gd name="connsiteX38" fmla="*/ 2653699 w 2764332"/>
              <a:gd name="connsiteY38" fmla="*/ 677917 h 2036379"/>
              <a:gd name="connsiteX39" fmla="*/ 2764332 w 2764332"/>
              <a:gd name="connsiteY39" fmla="*/ 654201 h 20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64332" h="2036379">
                <a:moveTo>
                  <a:pt x="701609" y="2036379"/>
                </a:moveTo>
                <a:cubicBezTo>
                  <a:pt x="700678" y="2035722"/>
                  <a:pt x="701813" y="1731762"/>
                  <a:pt x="691303" y="1710741"/>
                </a:cubicBezTo>
                <a:cubicBezTo>
                  <a:pt x="685610" y="1603722"/>
                  <a:pt x="711997" y="1725749"/>
                  <a:pt x="691305" y="1378360"/>
                </a:cubicBezTo>
                <a:cubicBezTo>
                  <a:pt x="489638" y="1402446"/>
                  <a:pt x="607598" y="1401192"/>
                  <a:pt x="552822" y="1405430"/>
                </a:cubicBezTo>
                <a:cubicBezTo>
                  <a:pt x="498046" y="1409668"/>
                  <a:pt x="394346" y="1404062"/>
                  <a:pt x="362651" y="1403788"/>
                </a:cubicBezTo>
                <a:lnTo>
                  <a:pt x="362652" y="1403788"/>
                </a:lnTo>
                <a:cubicBezTo>
                  <a:pt x="364240" y="1403788"/>
                  <a:pt x="381155" y="1416707"/>
                  <a:pt x="86427" y="1384738"/>
                </a:cubicBezTo>
                <a:cubicBezTo>
                  <a:pt x="40389" y="1379976"/>
                  <a:pt x="58893" y="1384957"/>
                  <a:pt x="10227" y="1165663"/>
                </a:cubicBezTo>
                <a:cubicBezTo>
                  <a:pt x="-4061" y="1130738"/>
                  <a:pt x="17617" y="1157945"/>
                  <a:pt x="702" y="898963"/>
                </a:cubicBezTo>
                <a:cubicBezTo>
                  <a:pt x="-2473" y="852926"/>
                  <a:pt x="6505" y="922995"/>
                  <a:pt x="702" y="603688"/>
                </a:cubicBezTo>
                <a:cubicBezTo>
                  <a:pt x="147299" y="551082"/>
                  <a:pt x="565934" y="594430"/>
                  <a:pt x="735504" y="603948"/>
                </a:cubicBezTo>
                <a:cubicBezTo>
                  <a:pt x="905074" y="613466"/>
                  <a:pt x="1033886" y="671307"/>
                  <a:pt x="1018121" y="660797"/>
                </a:cubicBezTo>
                <a:cubicBezTo>
                  <a:pt x="1007611" y="645032"/>
                  <a:pt x="879883" y="530341"/>
                  <a:pt x="833262" y="480643"/>
                </a:cubicBezTo>
                <a:cubicBezTo>
                  <a:pt x="786641" y="430945"/>
                  <a:pt x="834975" y="394800"/>
                  <a:pt x="738395" y="362607"/>
                </a:cubicBezTo>
                <a:cubicBezTo>
                  <a:pt x="722629" y="346841"/>
                  <a:pt x="703466" y="333861"/>
                  <a:pt x="691098" y="315310"/>
                </a:cubicBezTo>
                <a:cubicBezTo>
                  <a:pt x="681880" y="301483"/>
                  <a:pt x="675333" y="284632"/>
                  <a:pt x="675333" y="268014"/>
                </a:cubicBezTo>
                <a:cubicBezTo>
                  <a:pt x="675333" y="189011"/>
                  <a:pt x="661018" y="104583"/>
                  <a:pt x="691098" y="31531"/>
                </a:cubicBezTo>
                <a:cubicBezTo>
                  <a:pt x="703753" y="798"/>
                  <a:pt x="785691" y="0"/>
                  <a:pt x="785691" y="0"/>
                </a:cubicBezTo>
                <a:cubicBezTo>
                  <a:pt x="906882" y="80794"/>
                  <a:pt x="842904" y="56832"/>
                  <a:pt x="974878" y="78828"/>
                </a:cubicBezTo>
                <a:lnTo>
                  <a:pt x="1116767" y="173421"/>
                </a:lnTo>
                <a:lnTo>
                  <a:pt x="1164064" y="204952"/>
                </a:lnTo>
                <a:cubicBezTo>
                  <a:pt x="1158809" y="220717"/>
                  <a:pt x="1152863" y="236269"/>
                  <a:pt x="1148298" y="252248"/>
                </a:cubicBezTo>
                <a:cubicBezTo>
                  <a:pt x="1142345" y="273082"/>
                  <a:pt x="1139091" y="278387"/>
                  <a:pt x="1132533" y="315310"/>
                </a:cubicBezTo>
                <a:cubicBezTo>
                  <a:pt x="1125976" y="352233"/>
                  <a:pt x="1119463" y="452766"/>
                  <a:pt x="1108953" y="473787"/>
                </a:cubicBezTo>
                <a:cubicBezTo>
                  <a:pt x="1191972" y="602405"/>
                  <a:pt x="1212685" y="601855"/>
                  <a:pt x="1242891" y="630621"/>
                </a:cubicBezTo>
                <a:cubicBezTo>
                  <a:pt x="1273097" y="659387"/>
                  <a:pt x="1274422" y="641131"/>
                  <a:pt x="1290188" y="646386"/>
                </a:cubicBezTo>
                <a:cubicBezTo>
                  <a:pt x="1300698" y="662152"/>
                  <a:pt x="1305651" y="683641"/>
                  <a:pt x="1321719" y="693683"/>
                </a:cubicBezTo>
                <a:cubicBezTo>
                  <a:pt x="1349904" y="711298"/>
                  <a:pt x="1416312" y="725214"/>
                  <a:pt x="1416312" y="725214"/>
                </a:cubicBezTo>
                <a:cubicBezTo>
                  <a:pt x="1432078" y="740979"/>
                  <a:pt x="1443235" y="763455"/>
                  <a:pt x="1463609" y="772510"/>
                </a:cubicBezTo>
                <a:cubicBezTo>
                  <a:pt x="1492820" y="785493"/>
                  <a:pt x="1526857" y="782007"/>
                  <a:pt x="1558202" y="788276"/>
                </a:cubicBezTo>
                <a:cubicBezTo>
                  <a:pt x="1579449" y="792525"/>
                  <a:pt x="1600243" y="798786"/>
                  <a:pt x="1621264" y="804041"/>
                </a:cubicBezTo>
                <a:cubicBezTo>
                  <a:pt x="1622295" y="808165"/>
                  <a:pt x="1687365" y="866898"/>
                  <a:pt x="1716405" y="890546"/>
                </a:cubicBezTo>
                <a:cubicBezTo>
                  <a:pt x="1745446" y="914194"/>
                  <a:pt x="1779742" y="935421"/>
                  <a:pt x="1795507" y="945931"/>
                </a:cubicBezTo>
                <a:cubicBezTo>
                  <a:pt x="1818665" y="944484"/>
                  <a:pt x="1957732" y="924910"/>
                  <a:pt x="1999636" y="914400"/>
                </a:cubicBezTo>
                <a:cubicBezTo>
                  <a:pt x="2041540" y="903890"/>
                  <a:pt x="2031167" y="893379"/>
                  <a:pt x="2046933" y="882869"/>
                </a:cubicBezTo>
                <a:cubicBezTo>
                  <a:pt x="2051212" y="861475"/>
                  <a:pt x="2058583" y="772587"/>
                  <a:pt x="2094229" y="756745"/>
                </a:cubicBezTo>
                <a:cubicBezTo>
                  <a:pt x="2128186" y="741653"/>
                  <a:pt x="2153544" y="748885"/>
                  <a:pt x="2204588" y="740979"/>
                </a:cubicBezTo>
                <a:cubicBezTo>
                  <a:pt x="2255632" y="733073"/>
                  <a:pt x="2290133" y="714566"/>
                  <a:pt x="2400492" y="709311"/>
                </a:cubicBezTo>
                <a:lnTo>
                  <a:pt x="2653699" y="677917"/>
                </a:lnTo>
                <a:cubicBezTo>
                  <a:pt x="2714339" y="668732"/>
                  <a:pt x="2764332" y="654201"/>
                  <a:pt x="2764332" y="654201"/>
                </a:cubicBezTo>
              </a:path>
            </a:pathLst>
          </a:custGeom>
          <a:noFill/>
          <a:ln>
            <a:solidFill>
              <a:srgbClr val="FFC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white"/>
              </a:solidFill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5190063" y="3936052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1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16" name="橢圓 15"/>
          <p:cNvSpPr/>
          <p:nvPr/>
        </p:nvSpPr>
        <p:spPr bwMode="auto">
          <a:xfrm>
            <a:off x="4915603" y="3392630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2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17" name="橢圓 16"/>
          <p:cNvSpPr/>
          <p:nvPr/>
        </p:nvSpPr>
        <p:spPr bwMode="auto">
          <a:xfrm>
            <a:off x="5190371" y="3005464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>
                <a:solidFill>
                  <a:prstClr val="black"/>
                </a:solidFill>
              </a:rPr>
              <a:t>3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18" name="橢圓 17"/>
          <p:cNvSpPr/>
          <p:nvPr/>
        </p:nvSpPr>
        <p:spPr bwMode="auto">
          <a:xfrm>
            <a:off x="5851043" y="3713196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5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19" name="橢圓 18"/>
          <p:cNvSpPr/>
          <p:nvPr/>
        </p:nvSpPr>
        <p:spPr bwMode="auto">
          <a:xfrm>
            <a:off x="6192635" y="3712410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6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6486929" y="3718442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7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8" name="橢圓 27"/>
          <p:cNvSpPr/>
          <p:nvPr/>
        </p:nvSpPr>
        <p:spPr bwMode="auto">
          <a:xfrm>
            <a:off x="5561139" y="3580952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4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/>
          <a:srcRect l="14533" t="14926" r="18009" b="9127"/>
          <a:stretch/>
        </p:blipFill>
        <p:spPr bwMode="auto">
          <a:xfrm>
            <a:off x="0" y="4086180"/>
            <a:ext cx="4379087" cy="277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字方塊 2"/>
          <p:cNvSpPr txBox="1"/>
          <p:nvPr/>
        </p:nvSpPr>
        <p:spPr>
          <a:xfrm>
            <a:off x="0" y="6574161"/>
            <a:ext cx="112221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200" b="0" dirty="0" smtClean="0">
                <a:solidFill>
                  <a:prstClr val="black"/>
                </a:solidFill>
                <a:latin typeface="Calibri"/>
                <a:ea typeface="新細明體"/>
              </a:rPr>
              <a:t>調查</a:t>
            </a:r>
            <a:r>
              <a:rPr lang="en-US" altLang="zh-TW" sz="1200" b="0" dirty="0" smtClean="0">
                <a:solidFill>
                  <a:prstClr val="black"/>
                </a:solidFill>
                <a:latin typeface="Calibri"/>
                <a:ea typeface="新細明體"/>
              </a:rPr>
              <a:t>GPS</a:t>
            </a:r>
            <a:r>
              <a:rPr lang="zh-TW" altLang="en-US" sz="1200" b="0" dirty="0" smtClean="0">
                <a:solidFill>
                  <a:prstClr val="black"/>
                </a:solidFill>
                <a:latin typeface="Calibri"/>
                <a:ea typeface="新細明體"/>
              </a:rPr>
              <a:t>軌跡</a:t>
            </a:r>
            <a:endParaRPr lang="zh-TW" altLang="en-US" sz="1200" b="0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164700" y="5104941"/>
            <a:ext cx="1122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1200" b="0" dirty="0" smtClean="0">
                <a:solidFill>
                  <a:srgbClr val="FFFF00"/>
                </a:solidFill>
                <a:latin typeface="Calibri"/>
                <a:ea typeface="新細明體"/>
              </a:rPr>
              <a:t>調查路線</a:t>
            </a:r>
            <a:endParaRPr lang="zh-TW" altLang="en-US" sz="1200" b="0" dirty="0">
              <a:solidFill>
                <a:srgbClr val="FFFF00"/>
              </a:solidFill>
              <a:latin typeface="Calibri"/>
              <a:ea typeface="新細明體"/>
            </a:endParaRPr>
          </a:p>
        </p:txBody>
      </p:sp>
      <p:sp>
        <p:nvSpPr>
          <p:cNvPr id="5" name="手繪多邊形 4"/>
          <p:cNvSpPr/>
          <p:nvPr/>
        </p:nvSpPr>
        <p:spPr>
          <a:xfrm>
            <a:off x="5438633" y="4005618"/>
            <a:ext cx="846161" cy="443552"/>
          </a:xfrm>
          <a:custGeom>
            <a:avLst/>
            <a:gdLst>
              <a:gd name="connsiteX0" fmla="*/ 0 w 846161"/>
              <a:gd name="connsiteY0" fmla="*/ 0 h 443552"/>
              <a:gd name="connsiteX1" fmla="*/ 54591 w 846161"/>
              <a:gd name="connsiteY1" fmla="*/ 6824 h 443552"/>
              <a:gd name="connsiteX2" fmla="*/ 61415 w 846161"/>
              <a:gd name="connsiteY2" fmla="*/ 27295 h 443552"/>
              <a:gd name="connsiteX3" fmla="*/ 102358 w 846161"/>
              <a:gd name="connsiteY3" fmla="*/ 40943 h 443552"/>
              <a:gd name="connsiteX4" fmla="*/ 116006 w 846161"/>
              <a:gd name="connsiteY4" fmla="*/ 61415 h 443552"/>
              <a:gd name="connsiteX5" fmla="*/ 136477 w 846161"/>
              <a:gd name="connsiteY5" fmla="*/ 68239 h 443552"/>
              <a:gd name="connsiteX6" fmla="*/ 232012 w 846161"/>
              <a:gd name="connsiteY6" fmla="*/ 88710 h 443552"/>
              <a:gd name="connsiteX7" fmla="*/ 313898 w 846161"/>
              <a:gd name="connsiteY7" fmla="*/ 116006 h 443552"/>
              <a:gd name="connsiteX8" fmla="*/ 334370 w 846161"/>
              <a:gd name="connsiteY8" fmla="*/ 129654 h 443552"/>
              <a:gd name="connsiteX9" fmla="*/ 361666 w 846161"/>
              <a:gd name="connsiteY9" fmla="*/ 143301 h 443552"/>
              <a:gd name="connsiteX10" fmla="*/ 388961 w 846161"/>
              <a:gd name="connsiteY10" fmla="*/ 170597 h 443552"/>
              <a:gd name="connsiteX11" fmla="*/ 409433 w 846161"/>
              <a:gd name="connsiteY11" fmla="*/ 211540 h 443552"/>
              <a:gd name="connsiteX12" fmla="*/ 436728 w 846161"/>
              <a:gd name="connsiteY12" fmla="*/ 218364 h 443552"/>
              <a:gd name="connsiteX13" fmla="*/ 450376 w 846161"/>
              <a:gd name="connsiteY13" fmla="*/ 266131 h 443552"/>
              <a:gd name="connsiteX14" fmla="*/ 464024 w 846161"/>
              <a:gd name="connsiteY14" fmla="*/ 293427 h 443552"/>
              <a:gd name="connsiteX15" fmla="*/ 470848 w 846161"/>
              <a:gd name="connsiteY15" fmla="*/ 313898 h 443552"/>
              <a:gd name="connsiteX16" fmla="*/ 491319 w 846161"/>
              <a:gd name="connsiteY16" fmla="*/ 320722 h 443552"/>
              <a:gd name="connsiteX17" fmla="*/ 511791 w 846161"/>
              <a:gd name="connsiteY17" fmla="*/ 334370 h 443552"/>
              <a:gd name="connsiteX18" fmla="*/ 539086 w 846161"/>
              <a:gd name="connsiteY18" fmla="*/ 341194 h 443552"/>
              <a:gd name="connsiteX19" fmla="*/ 559558 w 846161"/>
              <a:gd name="connsiteY19" fmla="*/ 348018 h 443552"/>
              <a:gd name="connsiteX20" fmla="*/ 614149 w 846161"/>
              <a:gd name="connsiteY20" fmla="*/ 368489 h 443552"/>
              <a:gd name="connsiteX21" fmla="*/ 648268 w 846161"/>
              <a:gd name="connsiteY21" fmla="*/ 409433 h 443552"/>
              <a:gd name="connsiteX22" fmla="*/ 696036 w 846161"/>
              <a:gd name="connsiteY22" fmla="*/ 416257 h 443552"/>
              <a:gd name="connsiteX23" fmla="*/ 716507 w 846161"/>
              <a:gd name="connsiteY23" fmla="*/ 423081 h 443552"/>
              <a:gd name="connsiteX24" fmla="*/ 736979 w 846161"/>
              <a:gd name="connsiteY24" fmla="*/ 436728 h 443552"/>
              <a:gd name="connsiteX25" fmla="*/ 846161 w 846161"/>
              <a:gd name="connsiteY25" fmla="*/ 443552 h 44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46161" h="443552">
                <a:moveTo>
                  <a:pt x="0" y="0"/>
                </a:moveTo>
                <a:cubicBezTo>
                  <a:pt x="18197" y="2275"/>
                  <a:pt x="37833" y="-624"/>
                  <a:pt x="54591" y="6824"/>
                </a:cubicBezTo>
                <a:cubicBezTo>
                  <a:pt x="61164" y="9745"/>
                  <a:pt x="55562" y="23114"/>
                  <a:pt x="61415" y="27295"/>
                </a:cubicBezTo>
                <a:cubicBezTo>
                  <a:pt x="73121" y="35657"/>
                  <a:pt x="102358" y="40943"/>
                  <a:pt x="102358" y="40943"/>
                </a:cubicBezTo>
                <a:cubicBezTo>
                  <a:pt x="106907" y="47767"/>
                  <a:pt x="109602" y="56292"/>
                  <a:pt x="116006" y="61415"/>
                </a:cubicBezTo>
                <a:cubicBezTo>
                  <a:pt x="121623" y="65908"/>
                  <a:pt x="129444" y="66732"/>
                  <a:pt x="136477" y="68239"/>
                </a:cubicBezTo>
                <a:cubicBezTo>
                  <a:pt x="241021" y="90641"/>
                  <a:pt x="181077" y="71732"/>
                  <a:pt x="232012" y="88710"/>
                </a:cubicBezTo>
                <a:cubicBezTo>
                  <a:pt x="247824" y="136145"/>
                  <a:pt x="228031" y="97605"/>
                  <a:pt x="313898" y="116006"/>
                </a:cubicBezTo>
                <a:cubicBezTo>
                  <a:pt x="321917" y="117724"/>
                  <a:pt x="327249" y="125585"/>
                  <a:pt x="334370" y="129654"/>
                </a:cubicBezTo>
                <a:cubicBezTo>
                  <a:pt x="343202" y="134701"/>
                  <a:pt x="352567" y="138752"/>
                  <a:pt x="361666" y="143301"/>
                </a:cubicBezTo>
                <a:cubicBezTo>
                  <a:pt x="379860" y="197891"/>
                  <a:pt x="352568" y="134204"/>
                  <a:pt x="388961" y="170597"/>
                </a:cubicBezTo>
                <a:cubicBezTo>
                  <a:pt x="416210" y="197846"/>
                  <a:pt x="371464" y="186228"/>
                  <a:pt x="409433" y="211540"/>
                </a:cubicBezTo>
                <a:cubicBezTo>
                  <a:pt x="417236" y="216742"/>
                  <a:pt x="427630" y="216089"/>
                  <a:pt x="436728" y="218364"/>
                </a:cubicBezTo>
                <a:cubicBezTo>
                  <a:pt x="440191" y="232218"/>
                  <a:pt x="444501" y="252424"/>
                  <a:pt x="450376" y="266131"/>
                </a:cubicBezTo>
                <a:cubicBezTo>
                  <a:pt x="454383" y="275481"/>
                  <a:pt x="460017" y="284077"/>
                  <a:pt x="464024" y="293427"/>
                </a:cubicBezTo>
                <a:cubicBezTo>
                  <a:pt x="466857" y="300038"/>
                  <a:pt x="465762" y="308812"/>
                  <a:pt x="470848" y="313898"/>
                </a:cubicBezTo>
                <a:cubicBezTo>
                  <a:pt x="475934" y="318984"/>
                  <a:pt x="484886" y="317505"/>
                  <a:pt x="491319" y="320722"/>
                </a:cubicBezTo>
                <a:cubicBezTo>
                  <a:pt x="498655" y="324390"/>
                  <a:pt x="504253" y="331139"/>
                  <a:pt x="511791" y="334370"/>
                </a:cubicBezTo>
                <a:cubicBezTo>
                  <a:pt x="520411" y="338064"/>
                  <a:pt x="530068" y="338618"/>
                  <a:pt x="539086" y="341194"/>
                </a:cubicBezTo>
                <a:cubicBezTo>
                  <a:pt x="546002" y="343170"/>
                  <a:pt x="552946" y="345184"/>
                  <a:pt x="559558" y="348018"/>
                </a:cubicBezTo>
                <a:cubicBezTo>
                  <a:pt x="609514" y="369428"/>
                  <a:pt x="563828" y="355910"/>
                  <a:pt x="614149" y="368489"/>
                </a:cubicBezTo>
                <a:cubicBezTo>
                  <a:pt x="620971" y="378723"/>
                  <a:pt x="636328" y="404657"/>
                  <a:pt x="648268" y="409433"/>
                </a:cubicBezTo>
                <a:cubicBezTo>
                  <a:pt x="663202" y="415407"/>
                  <a:pt x="680113" y="413982"/>
                  <a:pt x="696036" y="416257"/>
                </a:cubicBezTo>
                <a:cubicBezTo>
                  <a:pt x="702860" y="418532"/>
                  <a:pt x="710074" y="419864"/>
                  <a:pt x="716507" y="423081"/>
                </a:cubicBezTo>
                <a:cubicBezTo>
                  <a:pt x="723842" y="426749"/>
                  <a:pt x="728878" y="435449"/>
                  <a:pt x="736979" y="436728"/>
                </a:cubicBezTo>
                <a:cubicBezTo>
                  <a:pt x="772998" y="442415"/>
                  <a:pt x="846161" y="443552"/>
                  <a:pt x="846161" y="443552"/>
                </a:cubicBezTo>
              </a:path>
            </a:pathLst>
          </a:custGeom>
          <a:noFill/>
          <a:ln>
            <a:solidFill>
              <a:srgbClr val="FFC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sz="1800" b="0">
              <a:solidFill>
                <a:prstClr val="white"/>
              </a:solidFill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5601163" y="4189832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8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6109813" y="4508482"/>
            <a:ext cx="249138" cy="241474"/>
          </a:xfrm>
          <a:prstGeom prst="ellipse">
            <a:avLst/>
          </a:prstGeom>
          <a:solidFill>
            <a:srgbClr val="FFFF00">
              <a:alpha val="43137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200" dirty="0" smtClean="0">
                <a:solidFill>
                  <a:prstClr val="black"/>
                </a:solidFill>
              </a:rPr>
              <a:t>9</a:t>
            </a:r>
            <a:endParaRPr lang="zh-TW" alt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734089" y="513222"/>
            <a:ext cx="6409911" cy="1118255"/>
          </a:xfrm>
          <a:prstGeom prst="rect">
            <a:avLst/>
          </a:prstGeom>
          <a:solidFill>
            <a:srgbClr val="FFFF99">
              <a:alpha val="47843"/>
            </a:srgbClr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隨行技師：顏一勤應用地質技師、翁健芳大地工程技師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亞泥</a:t>
            </a:r>
            <a:r>
              <a:rPr lang="zh-TW" altLang="en-US" sz="2000" dirty="0" smtClean="0">
                <a:latin typeface="標楷體"/>
                <a:ea typeface="標楷體"/>
              </a:rPr>
              <a:t>：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游象麟主任、吳偉誠股長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日期：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08:00~17:00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地點：採礦場植生大壁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SL245~SL630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47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ends">
  <a:themeElements>
    <a:clrScheme name="Blends 8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0000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0000"/>
      </a:accent6>
      <a:hlink>
        <a:srgbClr val="3333CC"/>
      </a:hlink>
      <a:folHlink>
        <a:srgbClr val="3333CC"/>
      </a:folHlink>
    </a:clrScheme>
    <a:fontScheme name="Blends">
      <a:majorFont>
        <a:latin typeface="Tahoma"/>
        <a:ea typeface="微軟正黑體"/>
        <a:cs typeface=""/>
      </a:majorFont>
      <a:minorFont>
        <a:latin typeface="Albertus Medium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10800" rIns="0" bIns="10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微軟正黑體" pitchFamily="34" charset="-120"/>
            <a:ea typeface="微軟正黑體" pitchFamily="34" charset="-120"/>
          </a:defRPr>
        </a:defPPr>
      </a:lstStyle>
    </a:spDef>
    <a:lnDef>
      <a:spPr bwMode="auto">
        <a:solidFill>
          <a:schemeClr val="bg1"/>
        </a:solidFill>
        <a:ln w="31750" cap="flat" cmpd="sng" algn="ctr">
          <a:solidFill>
            <a:srgbClr val="00FF00"/>
          </a:solidFill>
          <a:prstDash val="solid"/>
          <a:round/>
          <a:headEnd type="oval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0000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原創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原創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原創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原創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新竹廠永續經營4</Template>
  <TotalTime>45582</TotalTime>
  <Words>3395</Words>
  <Application>Microsoft Office PowerPoint</Application>
  <PresentationFormat>如螢幕大小 (4:3)</PresentationFormat>
  <Paragraphs>526</Paragraphs>
  <Slides>40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12</vt:i4>
      </vt:variant>
      <vt:variant>
        <vt:lpstr>投影片標題</vt:lpstr>
      </vt:variant>
      <vt:variant>
        <vt:i4>40</vt:i4>
      </vt:variant>
    </vt:vector>
  </HeadingPairs>
  <TitlesOfParts>
    <vt:vector size="52" baseType="lpstr">
      <vt:lpstr>Office 佈景主題</vt:lpstr>
      <vt:lpstr>自訂設計</vt:lpstr>
      <vt:lpstr>Blends</vt:lpstr>
      <vt:lpstr>原創</vt:lpstr>
      <vt:lpstr>1_自訂設計</vt:lpstr>
      <vt:lpstr>1_原創</vt:lpstr>
      <vt:lpstr>2_原創</vt:lpstr>
      <vt:lpstr>3_原創</vt:lpstr>
      <vt:lpstr>1_Office 佈景主題</vt:lpstr>
      <vt:lpstr>2_Office 佈景主題</vt:lpstr>
      <vt:lpstr>3_Office 佈景主題</vt:lpstr>
      <vt:lpstr>4_Office 佈景主題</vt:lpstr>
      <vt:lpstr>亞洲水泥「居住安全」改善成果亮點(1/2)</vt:lpstr>
      <vt:lpstr>亞洲水泥「居住安全」改善成果亮點(2/2)</vt:lpstr>
      <vt:lpstr>PowerPoint 簡報</vt:lpstr>
      <vt:lpstr>PowerPoint 簡報</vt:lpstr>
      <vt:lpstr>一.亞泥礦區無名溪右岸截水溝改善亮點</vt:lpstr>
      <vt:lpstr>PowerPoint 簡報</vt:lpstr>
      <vt:lpstr>PowerPoint 簡報</vt:lpstr>
      <vt:lpstr>2018年10月 地面光達成果圖</vt:lpstr>
      <vt:lpstr>二.礦區植生大壁線型調查路線</vt:lpstr>
      <vt:lpstr>礦區DF004土石流潛勢溪流調查</vt:lpstr>
      <vt:lpstr>PowerPoint 簡報</vt:lpstr>
      <vt:lpstr>PowerPoint 簡報</vt:lpstr>
      <vt:lpstr>三.亞泥資訊公開網站可查看排水系統即時畫面、水位及各項監測資料</vt:lpstr>
      <vt:lpstr>PowerPoint 簡報</vt:lpstr>
      <vt:lpstr>PowerPoint 簡報</vt:lpstr>
      <vt:lpstr>四.部落溝通&amp;村民直接參與量測</vt:lpstr>
      <vt:lpstr>PowerPoint 簡報</vt:lpstr>
      <vt:lpstr>PowerPoint 簡報</vt:lpstr>
      <vt:lpstr>四.村民參與</vt:lpstr>
      <vt:lpstr>四. 邀族人參與礦場安全事務</vt:lpstr>
      <vt:lpstr>四.風災、地震後邀族人現勘，建立互信</vt:lpstr>
      <vt:lpstr>PowerPoint 簡報</vt:lpstr>
      <vt:lpstr>五.房屋修繕品質保固</vt:lpstr>
      <vt:lpstr>六.資訊公開（設置亞泥新城山礦場資訊公開專用網站）</vt:lpstr>
      <vt:lpstr>六.亞泥新城山礦場資訊公開內容   http://quarry.acchl.com.tw</vt:lpstr>
      <vt:lpstr>PowerPoint 簡報</vt:lpstr>
      <vt:lpstr>2018/6/20 亞泥於富世村成立服務中心</vt:lpstr>
      <vt:lpstr>七.亞泥服務中心：雙向溝通</vt:lpstr>
      <vt:lpstr>PowerPoint 簡報</vt:lpstr>
      <vt:lpstr>八、礦區鄰近住戶電費補助</vt:lpstr>
      <vt:lpstr>八、社區互動- 以生態綠化專長協助社區環境綠美化</vt:lpstr>
      <vt:lpstr>PowerPoint 簡報</vt:lpstr>
      <vt:lpstr>PowerPoint 簡報</vt:lpstr>
      <vt:lpstr>PowerPoint 簡報</vt:lpstr>
      <vt:lpstr>八、溝通：定期邀集居民礦場現勘</vt:lpstr>
      <vt:lpstr>八.社區溝通、建立信任 0206 地震後村民擔心有落石問題，早上立即安排村民到礦場會勘，確認礦場並無任何落石崩坍情形。</vt:lpstr>
      <vt:lpstr>八.社區溝通、建立信任 0206地震後富世村10鄰村民關心後方天然山壁（非礦場開採區）有落石，亞泥派員踏勘訪查，陡壁下方天然溪溝有少數滾石外，無任何崩坍落石情形。</vt:lpstr>
      <vt:lpstr>八.地震後即時關懷、提供協助 2/7-2/8地震後訪察民宅，發現民宅部份房屋有龜裂情形，安排檢修，另協助村民查修水管、及水源管線</vt:lpstr>
      <vt:lpstr>八、溝通：深入富世村各鄰辦理「礦場安全」說明會</vt:lpstr>
      <vt:lpstr>八、認養「無名溪」河道疏濬、護坡</vt:lpstr>
    </vt:vector>
  </TitlesOfParts>
  <Company>亞泥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018243</cp:lastModifiedBy>
  <cp:revision>1298</cp:revision>
  <cp:lastPrinted>2018-09-06T03:12:43Z</cp:lastPrinted>
  <dcterms:created xsi:type="dcterms:W3CDTF">2008-04-23T06:24:26Z</dcterms:created>
  <dcterms:modified xsi:type="dcterms:W3CDTF">2018-12-06T11:05:36Z</dcterms:modified>
</cp:coreProperties>
</file>